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76" r:id="rId2"/>
    <p:sldId id="302" r:id="rId3"/>
    <p:sldId id="260" r:id="rId4"/>
    <p:sldId id="261" r:id="rId5"/>
    <p:sldId id="285" r:id="rId6"/>
    <p:sldId id="262" r:id="rId7"/>
    <p:sldId id="263" r:id="rId8"/>
    <p:sldId id="264" r:id="rId9"/>
    <p:sldId id="281" r:id="rId10"/>
    <p:sldId id="279" r:id="rId11"/>
    <p:sldId id="278" r:id="rId12"/>
    <p:sldId id="277" r:id="rId13"/>
    <p:sldId id="280" r:id="rId14"/>
    <p:sldId id="286" r:id="rId15"/>
    <p:sldId id="287" r:id="rId16"/>
    <p:sldId id="288" r:id="rId17"/>
    <p:sldId id="289" r:id="rId18"/>
    <p:sldId id="272" r:id="rId19"/>
    <p:sldId id="293" r:id="rId20"/>
    <p:sldId id="292" r:id="rId21"/>
    <p:sldId id="291" r:id="rId22"/>
    <p:sldId id="294" r:id="rId23"/>
    <p:sldId id="295" r:id="rId24"/>
    <p:sldId id="296" r:id="rId25"/>
    <p:sldId id="298" r:id="rId26"/>
    <p:sldId id="297" r:id="rId27"/>
    <p:sldId id="299" r:id="rId28"/>
    <p:sldId id="301" r:id="rId29"/>
    <p:sldId id="300" r:id="rId30"/>
    <p:sldId id="303" r:id="rId31"/>
  </p:sldIdLst>
  <p:sldSz cx="9144000" cy="5715000" type="screen16x1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816" y="78"/>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23E425-7820-45C8-BE8A-5E0518163F62}" type="datetimeFigureOut">
              <a:rPr lang="pt-BR" smtClean="0"/>
              <a:pPr/>
              <a:t>19/06/2015</a:t>
            </a:fld>
            <a:endParaRPr lang="pt-BR"/>
          </a:p>
        </p:txBody>
      </p:sp>
      <p:sp>
        <p:nvSpPr>
          <p:cNvPr id="4" name="Espaço Reservado para Imagem de Slide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D176E9-6FE1-4A36-BD6D-4004E140F4FE}" type="slidenum">
              <a:rPr lang="pt-BR" smtClean="0"/>
              <a:pPr/>
              <a:t>‹nº›</a:t>
            </a:fld>
            <a:endParaRPr lang="pt-BR"/>
          </a:p>
        </p:txBody>
      </p:sp>
    </p:spTree>
    <p:extLst>
      <p:ext uri="{BB962C8B-B14F-4D97-AF65-F5344CB8AC3E}">
        <p14:creationId xmlns:p14="http://schemas.microsoft.com/office/powerpoint/2010/main" val="3084135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775355"/>
            <a:ext cx="7772400" cy="1225021"/>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380985" indent="0" algn="ctr">
              <a:buNone/>
              <a:defRPr>
                <a:solidFill>
                  <a:schemeClr val="tx1">
                    <a:tint val="75000"/>
                  </a:schemeClr>
                </a:solidFill>
              </a:defRPr>
            </a:lvl2pPr>
            <a:lvl3pPr marL="761970" indent="0" algn="ctr">
              <a:buNone/>
              <a:defRPr>
                <a:solidFill>
                  <a:schemeClr val="tx1">
                    <a:tint val="75000"/>
                  </a:schemeClr>
                </a:solidFill>
              </a:defRPr>
            </a:lvl3pPr>
            <a:lvl4pPr marL="1142954" indent="0" algn="ctr">
              <a:buNone/>
              <a:defRPr>
                <a:solidFill>
                  <a:schemeClr val="tx1">
                    <a:tint val="75000"/>
                  </a:schemeClr>
                </a:solidFill>
              </a:defRPr>
            </a:lvl4pPr>
            <a:lvl5pPr marL="1523939" indent="0" algn="ctr">
              <a:buNone/>
              <a:defRPr>
                <a:solidFill>
                  <a:schemeClr val="tx1">
                    <a:tint val="75000"/>
                  </a:schemeClr>
                </a:solidFill>
              </a:defRPr>
            </a:lvl5pPr>
            <a:lvl6pPr marL="1904924" indent="0" algn="ctr">
              <a:buNone/>
              <a:defRPr>
                <a:solidFill>
                  <a:schemeClr val="tx1">
                    <a:tint val="75000"/>
                  </a:schemeClr>
                </a:solidFill>
              </a:defRPr>
            </a:lvl6pPr>
            <a:lvl7pPr marL="2285909" indent="0" algn="ctr">
              <a:buNone/>
              <a:defRPr>
                <a:solidFill>
                  <a:schemeClr val="tx1">
                    <a:tint val="75000"/>
                  </a:schemeClr>
                </a:solidFill>
              </a:defRPr>
            </a:lvl7pPr>
            <a:lvl8pPr marL="2666893" indent="0" algn="ctr">
              <a:buNone/>
              <a:defRPr>
                <a:solidFill>
                  <a:schemeClr val="tx1">
                    <a:tint val="75000"/>
                  </a:schemeClr>
                </a:solidFill>
              </a:defRPr>
            </a:lvl8pPr>
            <a:lvl9pPr marL="3047878"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AEE5EB8B-46A5-4712-83B0-9501BBF61E57}" type="datetime1">
              <a:rPr lang="pt-BR" smtClean="0"/>
              <a:pPr/>
              <a:t>19/06/2015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FEA71FD-D8D7-4F04-A2C4-35F387B4527C}"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F5072F3-A028-4B7C-8744-B7745E92F9BD}" type="datetime1">
              <a:rPr lang="pt-BR" smtClean="0"/>
              <a:pPr/>
              <a:t>19/06/2015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FEA71FD-D8D7-4F04-A2C4-35F387B4527C}"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28865"/>
            <a:ext cx="2057400" cy="4876271"/>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28865"/>
            <a:ext cx="6019800" cy="4876271"/>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6C02F6E-57D9-49A1-BFF5-D5A7A0E7973E}" type="datetime1">
              <a:rPr lang="pt-BR" smtClean="0"/>
              <a:pPr/>
              <a:t>19/06/2015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FEA71FD-D8D7-4F04-A2C4-35F387B4527C}"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B17272E-EFAE-4710-9FE8-A22C89A00298}" type="datetime1">
              <a:rPr lang="pt-BR" smtClean="0"/>
              <a:pPr/>
              <a:t>19/06/2015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FEA71FD-D8D7-4F04-A2C4-35F387B4527C}"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3672417"/>
            <a:ext cx="7772400" cy="1135063"/>
          </a:xfrm>
        </p:spPr>
        <p:txBody>
          <a:bodyPr anchor="t"/>
          <a:lstStyle>
            <a:lvl1pPr algn="l">
              <a:defRPr sz="3333"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422261"/>
            <a:ext cx="7772400" cy="1250156"/>
          </a:xfrm>
        </p:spPr>
        <p:txBody>
          <a:bodyPr anchor="b"/>
          <a:lstStyle>
            <a:lvl1pPr marL="0" indent="0">
              <a:buNone/>
              <a:defRPr sz="1667">
                <a:solidFill>
                  <a:schemeClr val="tx1">
                    <a:tint val="75000"/>
                  </a:schemeClr>
                </a:solidFill>
              </a:defRPr>
            </a:lvl1pPr>
            <a:lvl2pPr marL="380985" indent="0">
              <a:buNone/>
              <a:defRPr sz="1500">
                <a:solidFill>
                  <a:schemeClr val="tx1">
                    <a:tint val="75000"/>
                  </a:schemeClr>
                </a:solidFill>
              </a:defRPr>
            </a:lvl2pPr>
            <a:lvl3pPr marL="761970" indent="0">
              <a:buNone/>
              <a:defRPr sz="1333">
                <a:solidFill>
                  <a:schemeClr val="tx1">
                    <a:tint val="75000"/>
                  </a:schemeClr>
                </a:solidFill>
              </a:defRPr>
            </a:lvl3pPr>
            <a:lvl4pPr marL="1142954" indent="0">
              <a:buNone/>
              <a:defRPr sz="1167">
                <a:solidFill>
                  <a:schemeClr val="tx1">
                    <a:tint val="75000"/>
                  </a:schemeClr>
                </a:solidFill>
              </a:defRPr>
            </a:lvl4pPr>
            <a:lvl5pPr marL="1523939" indent="0">
              <a:buNone/>
              <a:defRPr sz="1167">
                <a:solidFill>
                  <a:schemeClr val="tx1">
                    <a:tint val="75000"/>
                  </a:schemeClr>
                </a:solidFill>
              </a:defRPr>
            </a:lvl5pPr>
            <a:lvl6pPr marL="1904924" indent="0">
              <a:buNone/>
              <a:defRPr sz="1167">
                <a:solidFill>
                  <a:schemeClr val="tx1">
                    <a:tint val="75000"/>
                  </a:schemeClr>
                </a:solidFill>
              </a:defRPr>
            </a:lvl6pPr>
            <a:lvl7pPr marL="2285909" indent="0">
              <a:buNone/>
              <a:defRPr sz="1167">
                <a:solidFill>
                  <a:schemeClr val="tx1">
                    <a:tint val="75000"/>
                  </a:schemeClr>
                </a:solidFill>
              </a:defRPr>
            </a:lvl7pPr>
            <a:lvl8pPr marL="2666893" indent="0">
              <a:buNone/>
              <a:defRPr sz="1167">
                <a:solidFill>
                  <a:schemeClr val="tx1">
                    <a:tint val="75000"/>
                  </a:schemeClr>
                </a:solidFill>
              </a:defRPr>
            </a:lvl8pPr>
            <a:lvl9pPr marL="3047878" indent="0">
              <a:buNone/>
              <a:defRPr sz="1167">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73A28270-8101-4560-AF94-18681CC3591F}" type="datetime1">
              <a:rPr lang="pt-BR" smtClean="0"/>
              <a:pPr/>
              <a:t>19/06/2015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FEA71FD-D8D7-4F04-A2C4-35F387B4527C}"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333500"/>
            <a:ext cx="4038600" cy="3771636"/>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333500"/>
            <a:ext cx="4038600" cy="3771636"/>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4E32E1A7-133D-4498-BC13-6C868930ABA4}" type="datetime1">
              <a:rPr lang="pt-BR" smtClean="0"/>
              <a:pPr/>
              <a:t>19/06/2015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FEA71FD-D8D7-4F04-A2C4-35F387B4527C}"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279261"/>
            <a:ext cx="4040188"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1812396"/>
            <a:ext cx="4040188" cy="329274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6" y="1279261"/>
            <a:ext cx="4041775"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6" y="1812396"/>
            <a:ext cx="4041775" cy="329274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032A3BEE-457A-488E-B2EE-93F3EC08BFF9}" type="datetime1">
              <a:rPr lang="pt-BR" smtClean="0"/>
              <a:pPr/>
              <a:t>19/06/2015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FEA71FD-D8D7-4F04-A2C4-35F387B4527C}"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D8A9FE8F-C8A3-4C6C-8901-564EFCED338D}" type="datetime1">
              <a:rPr lang="pt-BR" smtClean="0"/>
              <a:pPr/>
              <a:t>19/06/2015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FEA71FD-D8D7-4F04-A2C4-35F387B4527C}"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6CA6733-2366-453B-8C51-E23F6F564014}" type="datetime1">
              <a:rPr lang="pt-BR" smtClean="0"/>
              <a:pPr/>
              <a:t>19/06/2015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FEA71FD-D8D7-4F04-A2C4-35F387B4527C}"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1" y="227542"/>
            <a:ext cx="3008313" cy="968375"/>
          </a:xfrm>
        </p:spPr>
        <p:txBody>
          <a:bodyPr anchor="b"/>
          <a:lstStyle>
            <a:lvl1pPr algn="l">
              <a:defRPr sz="1667"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27542"/>
            <a:ext cx="5111750" cy="4877594"/>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1" y="1195917"/>
            <a:ext cx="3008313" cy="3909219"/>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014FC189-D5EF-481A-80FA-9579CA4D3B46}" type="datetime1">
              <a:rPr lang="pt-BR" smtClean="0"/>
              <a:pPr/>
              <a:t>19/06/2015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FEA71FD-D8D7-4F04-A2C4-35F387B4527C}"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000500"/>
            <a:ext cx="5486400" cy="472282"/>
          </a:xfrm>
        </p:spPr>
        <p:txBody>
          <a:bodyPr anchor="b"/>
          <a:lstStyle>
            <a:lvl1pPr algn="l">
              <a:defRPr sz="1667"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510646"/>
            <a:ext cx="5486400" cy="3429000"/>
          </a:xfrm>
        </p:spPr>
        <p:txBody>
          <a:bodyPr/>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endParaRPr lang="pt-BR"/>
          </a:p>
        </p:txBody>
      </p:sp>
      <p:sp>
        <p:nvSpPr>
          <p:cNvPr id="4" name="Espaço Reservado para Texto 3"/>
          <p:cNvSpPr>
            <a:spLocks noGrp="1"/>
          </p:cNvSpPr>
          <p:nvPr>
            <p:ph type="body" sz="half" idx="2"/>
          </p:nvPr>
        </p:nvSpPr>
        <p:spPr>
          <a:xfrm>
            <a:off x="1792288" y="4472782"/>
            <a:ext cx="5486400" cy="670718"/>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EB3810E3-6D6F-4EBC-99C9-3AA6C480E603}" type="datetime1">
              <a:rPr lang="pt-BR" smtClean="0"/>
              <a:pPr/>
              <a:t>19/06/2015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FEA71FD-D8D7-4F04-A2C4-35F387B4527C}"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000">
                <a:solidFill>
                  <a:schemeClr val="tx1">
                    <a:tint val="75000"/>
                  </a:schemeClr>
                </a:solidFill>
              </a:defRPr>
            </a:lvl1pPr>
          </a:lstStyle>
          <a:p>
            <a:fld id="{B17AFD12-8EA8-4743-BAEA-FAD2F6C16E85}" type="datetime1">
              <a:rPr lang="pt-BR" smtClean="0"/>
              <a:pPr/>
              <a:t>19/06/2015</a:t>
            </a:fld>
            <a:endParaRPr lang="pt-BR"/>
          </a:p>
        </p:txBody>
      </p:sp>
      <p:sp>
        <p:nvSpPr>
          <p:cNvPr id="5" name="Espaço Reservado para Rodapé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000">
                <a:solidFill>
                  <a:schemeClr val="tx1">
                    <a:tint val="75000"/>
                  </a:schemeClr>
                </a:solidFill>
              </a:defRPr>
            </a:lvl1pPr>
          </a:lstStyle>
          <a:p>
            <a:fld id="{9FEA71FD-D8D7-4F04-A2C4-35F387B4527C}"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761970" rtl="0" eaLnBrk="1" latinLnBrk="0" hangingPunct="1">
        <a:spcBef>
          <a:spcPct val="0"/>
        </a:spcBef>
        <a:buNone/>
        <a:defRPr sz="3667" kern="1200">
          <a:solidFill>
            <a:schemeClr val="tx1"/>
          </a:solidFill>
          <a:latin typeface="+mj-lt"/>
          <a:ea typeface="+mj-ea"/>
          <a:cs typeface="+mj-cs"/>
        </a:defRPr>
      </a:lvl1pPr>
    </p:titleStyle>
    <p:bodyStyle>
      <a:lvl1pPr marL="285739" indent="-285739" algn="l" defTabSz="761970" rtl="0" eaLnBrk="1" latinLnBrk="0" hangingPunct="1">
        <a:spcBef>
          <a:spcPct val="20000"/>
        </a:spcBef>
        <a:buFont typeface="Arial" pitchFamily="34" charset="0"/>
        <a:buChar char="•"/>
        <a:defRPr sz="2667" kern="1200">
          <a:solidFill>
            <a:schemeClr val="tx1"/>
          </a:solidFill>
          <a:latin typeface="+mn-lt"/>
          <a:ea typeface="+mn-ea"/>
          <a:cs typeface="+mn-cs"/>
        </a:defRPr>
      </a:lvl1pPr>
      <a:lvl2pPr marL="619100" indent="-238115" algn="l" defTabSz="761970" rtl="0" eaLnBrk="1" latinLnBrk="0" hangingPunct="1">
        <a:spcBef>
          <a:spcPct val="20000"/>
        </a:spcBef>
        <a:buFont typeface="Arial" pitchFamily="34" charset="0"/>
        <a:buChar char="–"/>
        <a:defRPr sz="2333" kern="1200">
          <a:solidFill>
            <a:schemeClr val="tx1"/>
          </a:solidFill>
          <a:latin typeface="+mn-lt"/>
          <a:ea typeface="+mn-ea"/>
          <a:cs typeface="+mn-cs"/>
        </a:defRPr>
      </a:lvl2pPr>
      <a:lvl3pPr marL="952462" indent="-190492" algn="l" defTabSz="76197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333447" indent="-190492" algn="l" defTabSz="761970" rtl="0" eaLnBrk="1" latinLnBrk="0" hangingPunct="1">
        <a:spcBef>
          <a:spcPct val="20000"/>
        </a:spcBef>
        <a:buFont typeface="Arial" pitchFamily="34" charset="0"/>
        <a:buChar char="–"/>
        <a:defRPr sz="1667" kern="1200">
          <a:solidFill>
            <a:schemeClr val="tx1"/>
          </a:solidFill>
          <a:latin typeface="+mn-lt"/>
          <a:ea typeface="+mn-ea"/>
          <a:cs typeface="+mn-cs"/>
        </a:defRPr>
      </a:lvl4pPr>
      <a:lvl5pPr marL="1714431" indent="-190492" algn="l" defTabSz="761970" rtl="0" eaLnBrk="1" latinLnBrk="0" hangingPunct="1">
        <a:spcBef>
          <a:spcPct val="20000"/>
        </a:spcBef>
        <a:buFont typeface="Arial" pitchFamily="34" charset="0"/>
        <a:buChar char="»"/>
        <a:defRPr sz="1667" kern="1200">
          <a:solidFill>
            <a:schemeClr val="tx1"/>
          </a:solidFill>
          <a:latin typeface="+mn-lt"/>
          <a:ea typeface="+mn-ea"/>
          <a:cs typeface="+mn-cs"/>
        </a:defRPr>
      </a:lvl5pPr>
      <a:lvl6pPr marL="2095416" indent="-190492" algn="l" defTabSz="761970" rtl="0" eaLnBrk="1" latinLnBrk="0" hangingPunct="1">
        <a:spcBef>
          <a:spcPct val="20000"/>
        </a:spcBef>
        <a:buFont typeface="Arial" pitchFamily="34" charset="0"/>
        <a:buChar char="•"/>
        <a:defRPr sz="1667" kern="1200">
          <a:solidFill>
            <a:schemeClr val="tx1"/>
          </a:solidFill>
          <a:latin typeface="+mn-lt"/>
          <a:ea typeface="+mn-ea"/>
          <a:cs typeface="+mn-cs"/>
        </a:defRPr>
      </a:lvl6pPr>
      <a:lvl7pPr marL="2476401" indent="-190492" algn="l" defTabSz="761970" rtl="0" eaLnBrk="1" latinLnBrk="0" hangingPunct="1">
        <a:spcBef>
          <a:spcPct val="20000"/>
        </a:spcBef>
        <a:buFont typeface="Arial" pitchFamily="34" charset="0"/>
        <a:buChar char="•"/>
        <a:defRPr sz="1667" kern="1200">
          <a:solidFill>
            <a:schemeClr val="tx1"/>
          </a:solidFill>
          <a:latin typeface="+mn-lt"/>
          <a:ea typeface="+mn-ea"/>
          <a:cs typeface="+mn-cs"/>
        </a:defRPr>
      </a:lvl7pPr>
      <a:lvl8pPr marL="2857386" indent="-190492" algn="l" defTabSz="761970" rtl="0" eaLnBrk="1" latinLnBrk="0" hangingPunct="1">
        <a:spcBef>
          <a:spcPct val="20000"/>
        </a:spcBef>
        <a:buFont typeface="Arial" pitchFamily="34" charset="0"/>
        <a:buChar char="•"/>
        <a:defRPr sz="1667" kern="1200">
          <a:solidFill>
            <a:schemeClr val="tx1"/>
          </a:solidFill>
          <a:latin typeface="+mn-lt"/>
          <a:ea typeface="+mn-ea"/>
          <a:cs typeface="+mn-cs"/>
        </a:defRPr>
      </a:lvl8pPr>
      <a:lvl9pPr marL="3238370" indent="-190492" algn="l" defTabSz="761970" rtl="0" eaLnBrk="1" latinLnBrk="0" hangingPunct="1">
        <a:spcBef>
          <a:spcPct val="20000"/>
        </a:spcBef>
        <a:buFont typeface="Arial" pitchFamily="34" charset="0"/>
        <a:buChar char="•"/>
        <a:defRPr sz="1667" kern="1200">
          <a:solidFill>
            <a:schemeClr val="tx1"/>
          </a:solidFill>
          <a:latin typeface="+mn-lt"/>
          <a:ea typeface="+mn-ea"/>
          <a:cs typeface="+mn-cs"/>
        </a:defRPr>
      </a:lvl9pPr>
    </p:bodyStyle>
    <p:otherStyle>
      <a:defPPr>
        <a:defRPr lang="pt-BR"/>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planalto.gov.br/ccivil_03/Constituicao/Constituicao.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ctrTitle"/>
          </p:nvPr>
        </p:nvSpPr>
        <p:spPr>
          <a:xfrm>
            <a:off x="1333500" y="937288"/>
            <a:ext cx="6477000" cy="2063088"/>
          </a:xfrm>
        </p:spPr>
        <p:txBody>
          <a:bodyPr>
            <a:normAutofit fontScale="90000"/>
          </a:bodyPr>
          <a:lstStyle/>
          <a:p>
            <a:r>
              <a:rPr lang="pt-BR" b="1" dirty="0" smtClean="0"/>
              <a:t>BASE CONTRIBUTIVA E CÁLCULO DE PROVENTOS: Verbas temporárias e incorporações</a:t>
            </a:r>
            <a:br>
              <a:rPr lang="pt-BR" b="1" dirty="0" smtClean="0"/>
            </a:br>
            <a:endParaRPr lang="pt-BR" dirty="0"/>
          </a:p>
        </p:txBody>
      </p:sp>
      <p:sp>
        <p:nvSpPr>
          <p:cNvPr id="7" name="Subtítulo 6"/>
          <p:cNvSpPr>
            <a:spLocks noGrp="1"/>
          </p:cNvSpPr>
          <p:nvPr>
            <p:ph type="subTitle" idx="1"/>
          </p:nvPr>
        </p:nvSpPr>
        <p:spPr/>
        <p:txBody>
          <a:bodyPr>
            <a:normAutofit lnSpcReduction="10000"/>
          </a:bodyPr>
          <a:lstStyle/>
          <a:p>
            <a:r>
              <a:rPr lang="pt-BR" b="1" dirty="0" smtClean="0">
                <a:solidFill>
                  <a:schemeClr val="tx1"/>
                </a:solidFill>
              </a:rPr>
              <a:t>Natal (junho/2015)</a:t>
            </a:r>
          </a:p>
          <a:p>
            <a:r>
              <a:rPr lang="pt-BR" b="1" dirty="0" err="1" smtClean="0">
                <a:solidFill>
                  <a:schemeClr val="tx1"/>
                </a:solidFill>
              </a:rPr>
              <a:t>Magadar</a:t>
            </a:r>
            <a:r>
              <a:rPr lang="pt-BR" b="1" dirty="0" smtClean="0">
                <a:solidFill>
                  <a:schemeClr val="tx1"/>
                </a:solidFill>
              </a:rPr>
              <a:t> Rosália Costa </a:t>
            </a:r>
            <a:r>
              <a:rPr lang="pt-BR" b="1" dirty="0" err="1" smtClean="0">
                <a:solidFill>
                  <a:schemeClr val="tx1"/>
                </a:solidFill>
              </a:rPr>
              <a:t>Briguet</a:t>
            </a:r>
            <a:endParaRPr lang="pt-BR" b="1" dirty="0" smtClean="0">
              <a:solidFill>
                <a:schemeClr val="tx1"/>
              </a:solidFill>
            </a:endParaRPr>
          </a:p>
          <a:p>
            <a:r>
              <a:rPr lang="pt-BR" b="1" dirty="0" smtClean="0">
                <a:solidFill>
                  <a:schemeClr val="tx1"/>
                </a:solidFill>
              </a:rPr>
              <a:t>mbriguet@uol.com.br</a:t>
            </a:r>
            <a:endParaRPr lang="pt-BR" b="1" dirty="0">
              <a:solidFill>
                <a:schemeClr val="tx1"/>
              </a:solidFill>
            </a:endParaRPr>
          </a:p>
          <a:p>
            <a:endParaRPr lang="pt-BR" dirty="0">
              <a:solidFill>
                <a:schemeClr val="tx1"/>
              </a:solidFill>
            </a:endParaRPr>
          </a:p>
        </p:txBody>
      </p:sp>
      <p:sp>
        <p:nvSpPr>
          <p:cNvPr id="9" name="Espaço Reservado para Número de Slide 8"/>
          <p:cNvSpPr>
            <a:spLocks noGrp="1"/>
          </p:cNvSpPr>
          <p:nvPr>
            <p:ph type="sldNum" sz="quarter" idx="12"/>
          </p:nvPr>
        </p:nvSpPr>
        <p:spPr/>
        <p:txBody>
          <a:bodyPr/>
          <a:lstStyle/>
          <a:p>
            <a:fld id="{9FEA71FD-D8D7-4F04-A2C4-35F387B4527C}" type="slidenum">
              <a:rPr lang="pt-BR" smtClean="0"/>
              <a:pPr/>
              <a:t>1</a:t>
            </a:fld>
            <a:endParaRPr lang="pt-B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Autonomia dos entes federativos</a:t>
            </a:r>
            <a:endParaRPr lang="pt-BR" b="1" dirty="0"/>
          </a:p>
        </p:txBody>
      </p:sp>
      <p:sp>
        <p:nvSpPr>
          <p:cNvPr id="3" name="Espaço Reservado para Conteúdo 2"/>
          <p:cNvSpPr>
            <a:spLocks noGrp="1"/>
          </p:cNvSpPr>
          <p:nvPr>
            <p:ph idx="1"/>
          </p:nvPr>
        </p:nvSpPr>
        <p:spPr/>
        <p:txBody>
          <a:bodyPr/>
          <a:lstStyle/>
          <a:p>
            <a:endParaRPr lang="pt-BR" dirty="0" smtClean="0"/>
          </a:p>
          <a:p>
            <a:r>
              <a:rPr lang="pt-BR" b="1" dirty="0" smtClean="0"/>
              <a:t>Os entes federativos têm autonomia para dispor sobre o conceito de remuneração no cargo efetivo e sobre a base de contribuição previdenciária</a:t>
            </a:r>
          </a:p>
          <a:p>
            <a:endParaRPr lang="pt-BR" b="1" dirty="0" smtClean="0"/>
          </a:p>
        </p:txBody>
      </p:sp>
      <p:sp>
        <p:nvSpPr>
          <p:cNvPr id="5" name="Espaço Reservado para Número de Slide 4"/>
          <p:cNvSpPr>
            <a:spLocks noGrp="1"/>
          </p:cNvSpPr>
          <p:nvPr>
            <p:ph type="sldNum" sz="quarter" idx="12"/>
          </p:nvPr>
        </p:nvSpPr>
        <p:spPr/>
        <p:txBody>
          <a:bodyPr/>
          <a:lstStyle/>
          <a:p>
            <a:fld id="{9FEA71FD-D8D7-4F04-A2C4-35F387B4527C}" type="slidenum">
              <a:rPr lang="pt-BR" smtClean="0"/>
              <a:pPr/>
              <a:t>10</a:t>
            </a:fld>
            <a:endParaRPr lang="pt-B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Conceito de remuneração no cargo efetivo</a:t>
            </a:r>
            <a:endParaRPr lang="pt-BR" b="1" dirty="0"/>
          </a:p>
        </p:txBody>
      </p:sp>
      <p:sp>
        <p:nvSpPr>
          <p:cNvPr id="3" name="Espaço Reservado para Conteúdo 2"/>
          <p:cNvSpPr>
            <a:spLocks noGrp="1"/>
          </p:cNvSpPr>
          <p:nvPr>
            <p:ph idx="1"/>
          </p:nvPr>
        </p:nvSpPr>
        <p:spPr>
          <a:xfrm>
            <a:off x="1143000" y="1333500"/>
            <a:ext cx="6858000" cy="4164293"/>
          </a:xfrm>
        </p:spPr>
        <p:txBody>
          <a:bodyPr>
            <a:normAutofit fontScale="77500" lnSpcReduction="20000"/>
          </a:bodyPr>
          <a:lstStyle/>
          <a:p>
            <a:pPr lvl="1" algn="just">
              <a:buNone/>
              <a:defRPr/>
            </a:pPr>
            <a:r>
              <a:rPr lang="pt-BR" altLang="pt-BR" b="1" dirty="0"/>
              <a:t>Aspectos importantes:</a:t>
            </a:r>
          </a:p>
          <a:p>
            <a:pPr lvl="1" algn="just">
              <a:buNone/>
              <a:defRPr/>
            </a:pPr>
            <a:endParaRPr lang="pt-BR" altLang="pt-BR" b="1" dirty="0"/>
          </a:p>
          <a:p>
            <a:pPr lvl="1" algn="just">
              <a:buNone/>
              <a:defRPr/>
            </a:pPr>
            <a:r>
              <a:rPr lang="pt-BR" altLang="pt-BR" b="1" dirty="0"/>
              <a:t>Supremo Tribunal Federal: ADI 2010 - </a:t>
            </a:r>
            <a:r>
              <a:rPr lang="pt-BR" altLang="pt-BR" b="1" dirty="0">
                <a:solidFill>
                  <a:srgbClr val="FF0000"/>
                </a:solidFill>
              </a:rPr>
              <a:t>o regime contributivo é por essência, um regime de caráter eminentemente </a:t>
            </a:r>
            <a:r>
              <a:rPr lang="pt-BR" altLang="pt-BR" b="1" dirty="0" err="1">
                <a:solidFill>
                  <a:srgbClr val="FF0000"/>
                </a:solidFill>
              </a:rPr>
              <a:t>retributivo</a:t>
            </a:r>
            <a:r>
              <a:rPr lang="pt-BR" altLang="pt-BR" b="1" dirty="0">
                <a:solidFill>
                  <a:srgbClr val="FF0000"/>
                </a:solidFill>
              </a:rPr>
              <a:t>, pelo que deve haver, necessariamente, </a:t>
            </a:r>
            <a:r>
              <a:rPr lang="pt-BR" altLang="pt-BR" b="1" u="sng" dirty="0">
                <a:solidFill>
                  <a:srgbClr val="FF0000"/>
                </a:solidFill>
              </a:rPr>
              <a:t>correlação entre custo e benefício.</a:t>
            </a:r>
          </a:p>
          <a:p>
            <a:pPr algn="just">
              <a:defRPr/>
            </a:pPr>
            <a:endParaRPr lang="pt-BR" altLang="pt-BR" sz="667" b="1" dirty="0"/>
          </a:p>
          <a:p>
            <a:pPr algn="just">
              <a:defRPr/>
            </a:pPr>
            <a:r>
              <a:rPr lang="pt-BR" altLang="pt-BR" b="1" dirty="0"/>
              <a:t>Art. 195, § 5º, da CF.</a:t>
            </a:r>
            <a:r>
              <a:rPr lang="pt-BR" altLang="pt-BR" dirty="0"/>
              <a:t>: </a:t>
            </a:r>
            <a:r>
              <a:rPr lang="pt-BR" b="1" dirty="0"/>
              <a:t>Nenhum benefício ou serviço da seguridade social </a:t>
            </a:r>
            <a:r>
              <a:rPr lang="pt-BR" b="1" u="sng" dirty="0"/>
              <a:t>poderá ser criado, majorado ou estendido sem a correspondente fonte de custeio </a:t>
            </a:r>
            <a:r>
              <a:rPr lang="pt-BR" b="1" u="sng" dirty="0" smtClean="0"/>
              <a:t>total</a:t>
            </a:r>
            <a:endParaRPr lang="pt-BR" b="1" dirty="0" smtClean="0"/>
          </a:p>
          <a:p>
            <a:pPr algn="just">
              <a:defRPr/>
            </a:pPr>
            <a:r>
              <a:rPr lang="pt-BR" altLang="pt-BR" b="1" dirty="0" smtClean="0"/>
              <a:t>Art. 24 da LRF:</a:t>
            </a:r>
            <a:r>
              <a:rPr lang="pt-BR" dirty="0"/>
              <a:t>  </a:t>
            </a:r>
            <a:r>
              <a:rPr lang="pt-BR" b="1" dirty="0" smtClean="0"/>
              <a:t>Nenhum </a:t>
            </a:r>
            <a:r>
              <a:rPr lang="pt-BR" b="1" dirty="0"/>
              <a:t>benefício ou serviço relativo à seguridade social poderá ser criado, majorado ou estendido sem a indicação da fonte de custeio total, nos termos do </a:t>
            </a:r>
            <a:r>
              <a:rPr lang="pt-BR" b="1" dirty="0">
                <a:hlinkClick r:id="rId2"/>
              </a:rPr>
              <a:t>§ 5</a:t>
            </a:r>
            <a:r>
              <a:rPr lang="pt-BR" b="1" u="sng" baseline="30000" dirty="0">
                <a:hlinkClick r:id="rId2"/>
              </a:rPr>
              <a:t>o</a:t>
            </a:r>
            <a:r>
              <a:rPr lang="pt-BR" b="1" dirty="0">
                <a:hlinkClick r:id="rId2"/>
              </a:rPr>
              <a:t> do art. 195 da Constituição</a:t>
            </a:r>
            <a:r>
              <a:rPr lang="pt-BR" b="1" dirty="0"/>
              <a:t>, atendidas ainda as exigências do art. 17.</a:t>
            </a:r>
            <a:endParaRPr lang="pt-BR" altLang="pt-BR" b="1" dirty="0"/>
          </a:p>
          <a:p>
            <a:pPr algn="just">
              <a:defRPr/>
            </a:pPr>
            <a:endParaRPr lang="pt-BR" altLang="pt-BR" sz="667" b="1" dirty="0"/>
          </a:p>
          <a:p>
            <a:endParaRPr lang="pt-BR" dirty="0"/>
          </a:p>
        </p:txBody>
      </p:sp>
      <p:sp>
        <p:nvSpPr>
          <p:cNvPr id="5" name="Espaço Reservado para Número de Slide 4"/>
          <p:cNvSpPr>
            <a:spLocks noGrp="1"/>
          </p:cNvSpPr>
          <p:nvPr>
            <p:ph type="sldNum" sz="quarter" idx="12"/>
          </p:nvPr>
        </p:nvSpPr>
        <p:spPr/>
        <p:txBody>
          <a:bodyPr/>
          <a:lstStyle/>
          <a:p>
            <a:fld id="{9FEA71FD-D8D7-4F04-A2C4-35F387B4527C}" type="slidenum">
              <a:rPr lang="pt-BR" smtClean="0"/>
              <a:pPr/>
              <a:t>11</a:t>
            </a:fld>
            <a:endParaRPr lang="pt-B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Conceito da ON 2</a:t>
            </a:r>
            <a:endParaRPr lang="pt-BR" b="1" dirty="0"/>
          </a:p>
        </p:txBody>
      </p:sp>
      <p:sp>
        <p:nvSpPr>
          <p:cNvPr id="3" name="Espaço Reservado para Conteúdo 2"/>
          <p:cNvSpPr>
            <a:spLocks noGrp="1"/>
          </p:cNvSpPr>
          <p:nvPr>
            <p:ph idx="1"/>
          </p:nvPr>
        </p:nvSpPr>
        <p:spPr/>
        <p:txBody>
          <a:bodyPr>
            <a:normAutofit/>
          </a:bodyPr>
          <a:lstStyle/>
          <a:p>
            <a:pPr algn="just">
              <a:defRPr/>
            </a:pPr>
            <a:r>
              <a:rPr lang="pt-BR" b="1" dirty="0"/>
              <a:t>Art. 2º. IX - remuneração do cargo efetivo: o valor constituído pelos vencimentos e pelas vantagens pecuniárias permanentes do respectivo cargo, estabelecidas em lei de cada ente, acrescido dos adicionais de caráter individual e das vantagens pessoais </a:t>
            </a:r>
            <a:r>
              <a:rPr lang="pt-BR" b="1" dirty="0" smtClean="0"/>
              <a:t>permanentes</a:t>
            </a:r>
            <a:endParaRPr lang="pt-BR" b="1" dirty="0"/>
          </a:p>
          <a:p>
            <a:pPr lvl="1" algn="just">
              <a:buNone/>
              <a:defRPr/>
            </a:pPr>
            <a:r>
              <a:rPr lang="pt-BR" altLang="pt-BR" b="1" dirty="0"/>
              <a:t>		ON MPS/SPPS 2/2009- art. 2º, IX.</a:t>
            </a:r>
          </a:p>
          <a:p>
            <a:pPr lvl="1" algn="just">
              <a:buNone/>
              <a:defRPr/>
            </a:pPr>
            <a:endParaRPr lang="pt-BR" altLang="pt-BR" b="1" dirty="0"/>
          </a:p>
        </p:txBody>
      </p:sp>
      <p:sp>
        <p:nvSpPr>
          <p:cNvPr id="5" name="Espaço Reservado para Número de Slide 4"/>
          <p:cNvSpPr>
            <a:spLocks noGrp="1"/>
          </p:cNvSpPr>
          <p:nvPr>
            <p:ph type="sldNum" sz="quarter" idx="12"/>
          </p:nvPr>
        </p:nvSpPr>
        <p:spPr/>
        <p:txBody>
          <a:bodyPr/>
          <a:lstStyle/>
          <a:p>
            <a:fld id="{9FEA71FD-D8D7-4F04-A2C4-35F387B4527C}" type="slidenum">
              <a:rPr lang="pt-BR" smtClean="0"/>
              <a:pPr/>
              <a:t>12</a:t>
            </a:fld>
            <a:endParaRPr lang="pt-B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Base contributiva nos RPPS</a:t>
            </a:r>
            <a:endParaRPr lang="pt-BR" b="1" dirty="0"/>
          </a:p>
        </p:txBody>
      </p:sp>
      <p:sp>
        <p:nvSpPr>
          <p:cNvPr id="3" name="Espaço Reservado para Conteúdo 2"/>
          <p:cNvSpPr>
            <a:spLocks noGrp="1"/>
          </p:cNvSpPr>
          <p:nvPr>
            <p:ph idx="1"/>
          </p:nvPr>
        </p:nvSpPr>
        <p:spPr/>
        <p:txBody>
          <a:bodyPr>
            <a:normAutofit fontScale="85000" lnSpcReduction="20000"/>
          </a:bodyPr>
          <a:lstStyle/>
          <a:p>
            <a:r>
              <a:rPr lang="pt-BR" b="1" dirty="0" smtClean="0"/>
              <a:t>RGPS – Todos os ganhos habituais – base de contribuição (limite) </a:t>
            </a:r>
          </a:p>
          <a:p>
            <a:endParaRPr lang="pt-BR" b="1" dirty="0" smtClean="0"/>
          </a:p>
          <a:p>
            <a:r>
              <a:rPr lang="pt-BR" b="1" dirty="0" smtClean="0"/>
              <a:t>Posição do MPS sobre a base contributiva</a:t>
            </a:r>
            <a:r>
              <a:rPr lang="pt-BR" dirty="0" smtClean="0"/>
              <a:t>: </a:t>
            </a:r>
            <a:r>
              <a:rPr lang="pt-BR" b="1" dirty="0" smtClean="0"/>
              <a:t>nota técnica 04/2012 (CGNAL/CGACI/DRPSP/SPPS/MPS) : compreende todas as parcelas  da remuneração, inclusive as parcelas transitórias, mas admite que a lei estabeleça uma aproximação entre a remuneração de contribuição e remuneração no cargo efetivo</a:t>
            </a:r>
          </a:p>
          <a:p>
            <a:r>
              <a:rPr lang="pt-BR" b="1" dirty="0" smtClean="0"/>
              <a:t>A prática revela o seguinte: se o servidor não auferir a vantagem nos proventos – </a:t>
            </a:r>
            <a:r>
              <a:rPr lang="pt-BR" b="1" dirty="0" err="1" smtClean="0"/>
              <a:t>judicialização</a:t>
            </a:r>
            <a:r>
              <a:rPr lang="pt-BR" b="1" dirty="0" smtClean="0"/>
              <a:t> com pedido de devolução das contribuições </a:t>
            </a:r>
            <a:endParaRPr lang="pt-BR" b="1" dirty="0"/>
          </a:p>
        </p:txBody>
      </p:sp>
      <p:sp>
        <p:nvSpPr>
          <p:cNvPr id="5" name="Espaço Reservado para Número de Slide 4"/>
          <p:cNvSpPr>
            <a:spLocks noGrp="1"/>
          </p:cNvSpPr>
          <p:nvPr>
            <p:ph type="sldNum" sz="quarter" idx="12"/>
          </p:nvPr>
        </p:nvSpPr>
        <p:spPr/>
        <p:txBody>
          <a:bodyPr/>
          <a:lstStyle/>
          <a:p>
            <a:fld id="{9FEA71FD-D8D7-4F04-A2C4-35F387B4527C}" type="slidenum">
              <a:rPr lang="pt-BR" smtClean="0"/>
              <a:pPr/>
              <a:t>13</a:t>
            </a:fld>
            <a:endParaRPr lang="pt-B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Base contributiva nos RPPS</a:t>
            </a:r>
            <a:endParaRPr lang="pt-BR" b="1" dirty="0"/>
          </a:p>
        </p:txBody>
      </p:sp>
      <p:sp>
        <p:nvSpPr>
          <p:cNvPr id="3" name="Espaço Reservado para Conteúdo 2"/>
          <p:cNvSpPr>
            <a:spLocks noGrp="1"/>
          </p:cNvSpPr>
          <p:nvPr>
            <p:ph idx="1"/>
          </p:nvPr>
        </p:nvSpPr>
        <p:spPr/>
        <p:txBody>
          <a:bodyPr>
            <a:normAutofit lnSpcReduction="10000"/>
          </a:bodyPr>
          <a:lstStyle/>
          <a:p>
            <a:r>
              <a:rPr lang="pt-BR" b="1" dirty="0" smtClean="0"/>
              <a:t> Nosso entendimento: base contributiva = a remuneração no cargo efetivo</a:t>
            </a:r>
          </a:p>
          <a:p>
            <a:r>
              <a:rPr lang="pt-BR" b="1" dirty="0" smtClean="0"/>
              <a:t>Remuneração no cargo efetivo constitui o limite dos proventos e pensões e a base de contribuição previdenciária</a:t>
            </a:r>
          </a:p>
          <a:p>
            <a:r>
              <a:rPr lang="pt-BR" b="1" dirty="0" smtClean="0"/>
              <a:t>Remuneração no cargo efetivo deve ser parametrizada a partir de uma base permanente de contribuição previdenciária, até que o STF defina a questão tratada no RE593068</a:t>
            </a:r>
          </a:p>
          <a:p>
            <a:pPr>
              <a:buNone/>
            </a:pPr>
            <a:endParaRPr lang="pt-BR" b="1" dirty="0" smtClean="0"/>
          </a:p>
          <a:p>
            <a:endParaRPr lang="pt-BR" b="1" dirty="0"/>
          </a:p>
        </p:txBody>
      </p:sp>
      <p:sp>
        <p:nvSpPr>
          <p:cNvPr id="5" name="Espaço Reservado para Número de Slide 4"/>
          <p:cNvSpPr>
            <a:spLocks noGrp="1"/>
          </p:cNvSpPr>
          <p:nvPr>
            <p:ph type="sldNum" sz="quarter" idx="12"/>
          </p:nvPr>
        </p:nvSpPr>
        <p:spPr/>
        <p:txBody>
          <a:bodyPr/>
          <a:lstStyle/>
          <a:p>
            <a:fld id="{9FEA71FD-D8D7-4F04-A2C4-35F387B4527C}" type="slidenum">
              <a:rPr lang="pt-BR" smtClean="0"/>
              <a:pPr/>
              <a:t>14</a:t>
            </a:fld>
            <a:endParaRPr lang="pt-B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3000" b="1" dirty="0"/>
              <a:t>Posição do Judiciário a respeito da devolução de contribuição previdenciária</a:t>
            </a:r>
            <a:endParaRPr lang="pt-BR" sz="3000" b="1" dirty="0"/>
          </a:p>
        </p:txBody>
      </p:sp>
      <p:sp>
        <p:nvSpPr>
          <p:cNvPr id="3" name="Espaço Reservado para Conteúdo 2"/>
          <p:cNvSpPr>
            <a:spLocks noGrp="1"/>
          </p:cNvSpPr>
          <p:nvPr>
            <p:ph idx="1"/>
          </p:nvPr>
        </p:nvSpPr>
        <p:spPr/>
        <p:txBody>
          <a:bodyPr/>
          <a:lstStyle/>
          <a:p>
            <a:endParaRPr lang="pt-BR" b="1" dirty="0" smtClean="0"/>
          </a:p>
          <a:p>
            <a:endParaRPr lang="pt-BR" b="1" dirty="0"/>
          </a:p>
          <a:p>
            <a:r>
              <a:rPr lang="pt-BR" b="1" dirty="0" smtClean="0"/>
              <a:t>Tribunal de Justiça do Estado de São Paulo</a:t>
            </a:r>
          </a:p>
          <a:p>
            <a:r>
              <a:rPr lang="pt-BR" b="1" dirty="0" smtClean="0">
                <a:solidFill>
                  <a:srgbClr val="C00000"/>
                </a:solidFill>
              </a:rPr>
              <a:t>A questão da devolução dos valores recolhidos a título de contribuição previdenciária incidente sobre verbas temporárias não é pacífica no TJSP </a:t>
            </a:r>
          </a:p>
          <a:p>
            <a:endParaRPr lang="pt-BR" b="1" dirty="0">
              <a:solidFill>
                <a:srgbClr val="C00000"/>
              </a:solidFill>
            </a:endParaRPr>
          </a:p>
        </p:txBody>
      </p:sp>
      <p:sp>
        <p:nvSpPr>
          <p:cNvPr id="5" name="Espaço Reservado para Número de Slide 4"/>
          <p:cNvSpPr>
            <a:spLocks noGrp="1"/>
          </p:cNvSpPr>
          <p:nvPr>
            <p:ph type="sldNum" sz="quarter" idx="12"/>
          </p:nvPr>
        </p:nvSpPr>
        <p:spPr/>
        <p:txBody>
          <a:bodyPr/>
          <a:lstStyle/>
          <a:p>
            <a:fld id="{9FEA71FD-D8D7-4F04-A2C4-35F387B4527C}" type="slidenum">
              <a:rPr lang="pt-BR" smtClean="0"/>
              <a:pPr/>
              <a:t>15</a:t>
            </a:fld>
            <a:endParaRPr lang="pt-B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3000" b="1" dirty="0"/>
              <a:t>Posição do Judiciário a respeito da devolução de contribuição previdenciária</a:t>
            </a:r>
            <a:endParaRPr lang="pt-BR" sz="3000" dirty="0"/>
          </a:p>
        </p:txBody>
      </p:sp>
      <p:sp>
        <p:nvSpPr>
          <p:cNvPr id="3" name="Espaço Reservado para Conteúdo 2"/>
          <p:cNvSpPr>
            <a:spLocks noGrp="1"/>
          </p:cNvSpPr>
          <p:nvPr>
            <p:ph idx="1"/>
          </p:nvPr>
        </p:nvSpPr>
        <p:spPr/>
        <p:txBody>
          <a:bodyPr>
            <a:normAutofit fontScale="77500" lnSpcReduction="20000"/>
          </a:bodyPr>
          <a:lstStyle/>
          <a:p>
            <a:pPr algn="just"/>
            <a:r>
              <a:rPr lang="pt-BR" b="1" dirty="0" smtClean="0"/>
              <a:t> Decisões a favor da devolução:</a:t>
            </a:r>
          </a:p>
          <a:p>
            <a:pPr algn="just"/>
            <a:endParaRPr lang="pt-BR" b="1" dirty="0" smtClean="0"/>
          </a:p>
          <a:p>
            <a:pPr algn="just"/>
            <a:r>
              <a:rPr lang="pt-BR" b="1" dirty="0" smtClean="0"/>
              <a:t>Contribuição previdenciária – Base de cálculo – verbas eventuais – Impossibilidade – somente as verbas permanentes que integrarão os proventos e pensões pode servir de base de cálculo para a contribuição previdenciária(Ap.1002924-5.2014.8.26.0066, 1ª Câmara de Direito Público, j. 01.06.2015)</a:t>
            </a:r>
          </a:p>
          <a:p>
            <a:pPr algn="just"/>
            <a:r>
              <a:rPr lang="pt-BR" b="1" dirty="0" smtClean="0"/>
              <a:t>Nesse mesmo sentido as apelações: 0007083.61.2014.8.26.0201, 9ª Câmara de Direito Público, j.28.05.2015; 006026.08.2014.8.26.0201, 2ª Câmara de Direito Público; 0005666.92.2013.8.26.0400, 2ª Câmara de Direito Público, j. 09.05.2015; 0002321.74.2011.8.26.0696, 3ª Câmara de Direito Público, j.19.05.2015</a:t>
            </a:r>
            <a:endParaRPr lang="pt-BR" b="1" dirty="0"/>
          </a:p>
        </p:txBody>
      </p:sp>
      <p:sp>
        <p:nvSpPr>
          <p:cNvPr id="5" name="Espaço Reservado para Número de Slide 4"/>
          <p:cNvSpPr>
            <a:spLocks noGrp="1"/>
          </p:cNvSpPr>
          <p:nvPr>
            <p:ph type="sldNum" sz="quarter" idx="12"/>
          </p:nvPr>
        </p:nvSpPr>
        <p:spPr/>
        <p:txBody>
          <a:bodyPr/>
          <a:lstStyle/>
          <a:p>
            <a:fld id="{9FEA71FD-D8D7-4F04-A2C4-35F387B4527C}" type="slidenum">
              <a:rPr lang="pt-BR" smtClean="0"/>
              <a:pPr/>
              <a:t>16</a:t>
            </a:fld>
            <a:endParaRPr lang="pt-B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3000" b="1" dirty="0"/>
              <a:t>Posição do Judiciário a respeito da devolução de contribuição previdenciária</a:t>
            </a:r>
            <a:endParaRPr lang="pt-BR" sz="3000" dirty="0"/>
          </a:p>
        </p:txBody>
      </p:sp>
      <p:sp>
        <p:nvSpPr>
          <p:cNvPr id="3" name="Espaço Reservado para Conteúdo 2"/>
          <p:cNvSpPr>
            <a:spLocks noGrp="1"/>
          </p:cNvSpPr>
          <p:nvPr>
            <p:ph idx="1"/>
          </p:nvPr>
        </p:nvSpPr>
        <p:spPr/>
        <p:txBody>
          <a:bodyPr/>
          <a:lstStyle/>
          <a:p>
            <a:endParaRPr lang="pt-BR" dirty="0" smtClean="0"/>
          </a:p>
          <a:p>
            <a:r>
              <a:rPr lang="pt-BR" b="1" dirty="0" smtClean="0"/>
              <a:t>Contra a devolução: </a:t>
            </a:r>
          </a:p>
          <a:p>
            <a:r>
              <a:rPr lang="pt-BR" b="1" dirty="0" smtClean="0"/>
              <a:t>006773.55.2014.8.26.0201, 8ª Câmara de Direito Público, j. 29.04.2015; 0000366.93.2013.8.26.0063, 1ª Câmara de Direito Público, j.27.03.2015</a:t>
            </a:r>
            <a:endParaRPr lang="pt-BR" b="1" dirty="0"/>
          </a:p>
        </p:txBody>
      </p:sp>
      <p:sp>
        <p:nvSpPr>
          <p:cNvPr id="5" name="Espaço Reservado para Número de Slide 4"/>
          <p:cNvSpPr>
            <a:spLocks noGrp="1"/>
          </p:cNvSpPr>
          <p:nvPr>
            <p:ph type="sldNum" sz="quarter" idx="12"/>
          </p:nvPr>
        </p:nvSpPr>
        <p:spPr/>
        <p:txBody>
          <a:bodyPr/>
          <a:lstStyle/>
          <a:p>
            <a:fld id="{9FEA71FD-D8D7-4F04-A2C4-35F387B4527C}" type="slidenum">
              <a:rPr lang="pt-BR" smtClean="0"/>
              <a:pPr/>
              <a:t>17</a:t>
            </a:fld>
            <a:endParaRPr lang="pt-B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Posição do Judiciário - STJ</a:t>
            </a:r>
            <a:endParaRPr lang="pt-BR" b="1" dirty="0"/>
          </a:p>
        </p:txBody>
      </p:sp>
      <p:sp>
        <p:nvSpPr>
          <p:cNvPr id="3" name="Espaço Reservado para Conteúdo 2"/>
          <p:cNvSpPr>
            <a:spLocks noGrp="1"/>
          </p:cNvSpPr>
          <p:nvPr>
            <p:ph idx="1"/>
          </p:nvPr>
        </p:nvSpPr>
        <p:spPr>
          <a:xfrm>
            <a:off x="1143000" y="877280"/>
            <a:ext cx="6858000" cy="4837720"/>
          </a:xfrm>
        </p:spPr>
        <p:txBody>
          <a:bodyPr>
            <a:normAutofit fontScale="25000" lnSpcReduction="20000"/>
          </a:bodyPr>
          <a:lstStyle/>
          <a:p>
            <a:endParaRPr lang="pt-BR" dirty="0" smtClean="0"/>
          </a:p>
          <a:p>
            <a:pPr algn="just"/>
            <a:r>
              <a:rPr lang="pt-BR" sz="6000" b="1" dirty="0"/>
              <a:t>TRIBUTÁRIO. RECURSO ESPECIAL. TERÇO CONSTITUCIONAL DE</a:t>
            </a:r>
          </a:p>
          <a:p>
            <a:pPr algn="just"/>
            <a:r>
              <a:rPr lang="pt-BR" sz="6000" b="1" dirty="0"/>
              <a:t>FÉRIAS. CONTRIBUIÇÃO PREVIDENCIÁRIA. NÃO INCIDÊNCIA.</a:t>
            </a:r>
          </a:p>
          <a:p>
            <a:pPr algn="just"/>
            <a:r>
              <a:rPr lang="pt-BR" sz="6000" b="1" dirty="0"/>
              <a:t>1</a:t>
            </a:r>
            <a:r>
              <a:rPr lang="pt-BR" sz="6000" b="1" dirty="0"/>
              <a:t>. O sistema previdenciário vigente, a partir da Emenda Constitucional n.º 20/98,</a:t>
            </a:r>
          </a:p>
          <a:p>
            <a:pPr algn="just"/>
            <a:r>
              <a:rPr lang="pt-BR" sz="6000" b="1" dirty="0"/>
              <a:t>encontra-se fundado em base rigorosamente contributiva e atuarial, o que </a:t>
            </a:r>
            <a:r>
              <a:rPr lang="pt-BR" sz="6000" b="1" dirty="0"/>
              <a:t>implica equivalência </a:t>
            </a:r>
            <a:r>
              <a:rPr lang="pt-BR" sz="6000" b="1" dirty="0"/>
              <a:t>entre o ganho na ativa e os proventos recebidos durante a inatividade.</a:t>
            </a:r>
          </a:p>
          <a:p>
            <a:pPr algn="just"/>
            <a:r>
              <a:rPr lang="pt-BR" sz="6000" b="1" dirty="0"/>
              <a:t>2</a:t>
            </a:r>
            <a:r>
              <a:rPr lang="pt-BR" sz="6000" b="1" u="sng" dirty="0"/>
              <a:t>. É defeso ao servidor inativo perceber proventos superiores à respectiva</a:t>
            </a:r>
          </a:p>
          <a:p>
            <a:pPr algn="just"/>
            <a:r>
              <a:rPr lang="pt-BR" sz="6000" b="1" u="sng" dirty="0"/>
              <a:t>remuneração no cargo efetivo em que se deu a </a:t>
            </a:r>
            <a:r>
              <a:rPr lang="pt-BR" sz="6000" b="1" u="sng" dirty="0" err="1"/>
              <a:t>aposentação</a:t>
            </a:r>
            <a:r>
              <a:rPr lang="pt-BR" sz="6000" b="1" u="sng" dirty="0"/>
              <a:t>. </a:t>
            </a:r>
            <a:r>
              <a:rPr lang="pt-BR" sz="6000" b="1" u="sng" dirty="0">
                <a:solidFill>
                  <a:srgbClr val="C00000"/>
                </a:solidFill>
              </a:rPr>
              <a:t>Pela mesma razão, não </a:t>
            </a:r>
            <a:r>
              <a:rPr lang="pt-BR" sz="6000" b="1" u="sng" dirty="0">
                <a:solidFill>
                  <a:srgbClr val="C00000"/>
                </a:solidFill>
              </a:rPr>
              <a:t>deve incidir </a:t>
            </a:r>
            <a:r>
              <a:rPr lang="pt-BR" sz="6000" b="1" u="sng" dirty="0">
                <a:solidFill>
                  <a:srgbClr val="C00000"/>
                </a:solidFill>
              </a:rPr>
              <a:t>contribuição previdenciária sobre funções comissionadas, já que os valores </a:t>
            </a:r>
            <a:r>
              <a:rPr lang="pt-BR" sz="6000" b="1" u="sng" dirty="0">
                <a:solidFill>
                  <a:srgbClr val="C00000"/>
                </a:solidFill>
              </a:rPr>
              <a:t>assim recebidos</a:t>
            </a:r>
            <a:r>
              <a:rPr lang="pt-BR" sz="6000" b="1" u="sng" dirty="0">
                <a:solidFill>
                  <a:srgbClr val="C00000"/>
                </a:solidFill>
              </a:rPr>
              <a:t>, a partir da Lei n.º 9.527/97, não se incorporam aos proventos de aposentadoria.</a:t>
            </a:r>
          </a:p>
          <a:p>
            <a:pPr algn="just"/>
            <a:r>
              <a:rPr lang="pt-BR" sz="6000" b="1" dirty="0"/>
              <a:t>Precedentes.</a:t>
            </a:r>
          </a:p>
          <a:p>
            <a:pPr algn="just"/>
            <a:r>
              <a:rPr lang="pt-BR" sz="6000" b="1" dirty="0"/>
              <a:t>3. </a:t>
            </a:r>
            <a:r>
              <a:rPr lang="pt-BR" sz="6000" b="1" u="sng" dirty="0">
                <a:solidFill>
                  <a:srgbClr val="C00000"/>
                </a:solidFill>
              </a:rPr>
              <a:t>Igualmente, não incide contribuição previdenciária sobre valores, ainda que</a:t>
            </a:r>
          </a:p>
          <a:p>
            <a:pPr algn="just"/>
            <a:r>
              <a:rPr lang="pt-BR" sz="6000" b="1" u="sng" dirty="0">
                <a:solidFill>
                  <a:srgbClr val="C00000"/>
                </a:solidFill>
              </a:rPr>
              <a:t>permanentes, que não se incorporam aos proventos de aposentadoria, como o </a:t>
            </a:r>
            <a:r>
              <a:rPr lang="pt-BR" sz="6000" b="1" u="sng" dirty="0">
                <a:solidFill>
                  <a:srgbClr val="C00000"/>
                </a:solidFill>
              </a:rPr>
              <a:t>terço constitucional </a:t>
            </a:r>
            <a:r>
              <a:rPr lang="pt-BR" sz="6000" b="1" u="sng" dirty="0">
                <a:solidFill>
                  <a:srgbClr val="C00000"/>
                </a:solidFill>
              </a:rPr>
              <a:t>de férias</a:t>
            </a:r>
            <a:r>
              <a:rPr lang="pt-BR" sz="6000" b="1" dirty="0"/>
              <a:t>. Precedentes.</a:t>
            </a:r>
          </a:p>
          <a:p>
            <a:pPr algn="just"/>
            <a:r>
              <a:rPr lang="pt-BR" sz="6000" b="1" dirty="0"/>
              <a:t>4. Recurso especial provido</a:t>
            </a:r>
            <a:r>
              <a:rPr lang="pt-BR" sz="6000" b="1" dirty="0"/>
              <a:t>. (</a:t>
            </a:r>
            <a:r>
              <a:rPr lang="pt-BR" sz="6000" b="1" dirty="0" err="1"/>
              <a:t>Resp</a:t>
            </a:r>
            <a:r>
              <a:rPr lang="pt-BR" sz="6000" b="1" dirty="0"/>
              <a:t> 786.988/DF, </a:t>
            </a:r>
            <a:r>
              <a:rPr lang="pt-BR" sz="6000" b="1" dirty="0" err="1"/>
              <a:t>Min.</a:t>
            </a:r>
            <a:r>
              <a:rPr lang="pt-BR" sz="6000" b="1" dirty="0"/>
              <a:t>Castro Meira,  2ª Turma, j. 28.03.2006)</a:t>
            </a:r>
            <a:endParaRPr lang="pt-BR" sz="6000" b="1" dirty="0"/>
          </a:p>
          <a:p>
            <a:pPr algn="just"/>
            <a:endParaRPr lang="pt-BR" sz="3333" dirty="0"/>
          </a:p>
          <a:p>
            <a:pPr algn="just"/>
            <a:endParaRPr lang="pt-BR" sz="3333" dirty="0"/>
          </a:p>
        </p:txBody>
      </p:sp>
      <p:sp>
        <p:nvSpPr>
          <p:cNvPr id="5" name="Espaço Reservado para Número de Slide 4"/>
          <p:cNvSpPr>
            <a:spLocks noGrp="1"/>
          </p:cNvSpPr>
          <p:nvPr>
            <p:ph type="sldNum" sz="quarter" idx="12"/>
          </p:nvPr>
        </p:nvSpPr>
        <p:spPr/>
        <p:txBody>
          <a:bodyPr/>
          <a:lstStyle/>
          <a:p>
            <a:fld id="{9FEA71FD-D8D7-4F04-A2C4-35F387B4527C}" type="slidenum">
              <a:rPr lang="pt-BR" smtClean="0"/>
              <a:pPr/>
              <a:t>18</a:t>
            </a:fld>
            <a:endParaRPr lang="pt-BR"/>
          </a:p>
        </p:txBody>
      </p:sp>
    </p:spTree>
    <p:extLst>
      <p:ext uri="{BB962C8B-B14F-4D97-AF65-F5344CB8AC3E}">
        <p14:creationId xmlns:p14="http://schemas.microsoft.com/office/powerpoint/2010/main" val="10177046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Posição do STJ</a:t>
            </a:r>
            <a:endParaRPr lang="pt-BR" b="1" dirty="0"/>
          </a:p>
        </p:txBody>
      </p:sp>
      <p:sp>
        <p:nvSpPr>
          <p:cNvPr id="3" name="Espaço Reservado para Conteúdo 2"/>
          <p:cNvSpPr>
            <a:spLocks noGrp="1"/>
          </p:cNvSpPr>
          <p:nvPr>
            <p:ph idx="1"/>
          </p:nvPr>
        </p:nvSpPr>
        <p:spPr/>
        <p:txBody>
          <a:bodyPr/>
          <a:lstStyle/>
          <a:p>
            <a:r>
              <a:rPr lang="pt-BR" b="1" dirty="0" smtClean="0"/>
              <a:t>Outras decisões:</a:t>
            </a:r>
          </a:p>
          <a:p>
            <a:r>
              <a:rPr lang="pt-BR" b="1" dirty="0" err="1" smtClean="0"/>
              <a:t>REsp</a:t>
            </a:r>
            <a:r>
              <a:rPr lang="pt-BR" b="1" dirty="0" smtClean="0"/>
              <a:t> 489.279/DF, </a:t>
            </a:r>
            <a:r>
              <a:rPr lang="pt-BR" b="1" dirty="0" err="1" smtClean="0"/>
              <a:t>Franciulli</a:t>
            </a:r>
            <a:r>
              <a:rPr lang="pt-BR" b="1" dirty="0" smtClean="0"/>
              <a:t> </a:t>
            </a:r>
            <a:r>
              <a:rPr lang="pt-BR" b="1" dirty="0" err="1" smtClean="0"/>
              <a:t>Netto</a:t>
            </a:r>
            <a:r>
              <a:rPr lang="pt-BR" b="1" dirty="0" smtClean="0"/>
              <a:t>, 11.04.2009; </a:t>
            </a:r>
            <a:r>
              <a:rPr lang="pt-BR" b="1" dirty="0" err="1" smtClean="0"/>
              <a:t>REsp</a:t>
            </a:r>
            <a:r>
              <a:rPr lang="pt-BR" b="1" dirty="0" smtClean="0"/>
              <a:t> 615.618/SC, Min. </a:t>
            </a:r>
            <a:r>
              <a:rPr lang="pt-BR" b="1" dirty="0" err="1" smtClean="0"/>
              <a:t>Fancisco</a:t>
            </a:r>
            <a:r>
              <a:rPr lang="pt-BR" b="1" dirty="0" smtClean="0"/>
              <a:t> Falcão, 22.03.2006</a:t>
            </a:r>
          </a:p>
          <a:p>
            <a:endParaRPr lang="pt-BR" dirty="0"/>
          </a:p>
        </p:txBody>
      </p:sp>
      <p:sp>
        <p:nvSpPr>
          <p:cNvPr id="5" name="Espaço Reservado para Número de Slide 4"/>
          <p:cNvSpPr>
            <a:spLocks noGrp="1"/>
          </p:cNvSpPr>
          <p:nvPr>
            <p:ph type="sldNum" sz="quarter" idx="12"/>
          </p:nvPr>
        </p:nvSpPr>
        <p:spPr/>
        <p:txBody>
          <a:bodyPr/>
          <a:lstStyle/>
          <a:p>
            <a:fld id="{9FEA71FD-D8D7-4F04-A2C4-35F387B4527C}" type="slidenum">
              <a:rPr lang="pt-BR" smtClean="0"/>
              <a:pPr/>
              <a:t>19</a:t>
            </a:fld>
            <a:endParaRPr lang="pt-B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43000" y="757267"/>
            <a:ext cx="6858000" cy="4347869"/>
          </a:xfrm>
        </p:spPr>
        <p:txBody>
          <a:bodyPr>
            <a:normAutofit fontScale="92500" lnSpcReduction="10000"/>
          </a:bodyPr>
          <a:lstStyle/>
          <a:p>
            <a:r>
              <a:rPr lang="pt-BR" dirty="0" smtClean="0"/>
              <a:t>Situação anterior às emendas constitucionais</a:t>
            </a:r>
          </a:p>
          <a:p>
            <a:r>
              <a:rPr lang="pt-BR" dirty="0" smtClean="0"/>
              <a:t>A s emendas constitucionais e a remuneração no cargo efetivo</a:t>
            </a:r>
          </a:p>
          <a:p>
            <a:r>
              <a:rPr lang="pt-BR" dirty="0" smtClean="0"/>
              <a:t>Lei 9.717</a:t>
            </a:r>
          </a:p>
          <a:p>
            <a:r>
              <a:rPr lang="pt-BR" dirty="0" smtClean="0"/>
              <a:t>Conceito de remuneração no cargo efetivo</a:t>
            </a:r>
          </a:p>
          <a:p>
            <a:r>
              <a:rPr lang="pt-BR" dirty="0" smtClean="0"/>
              <a:t>Base contributiva – </a:t>
            </a:r>
            <a:r>
              <a:rPr lang="pt-BR" dirty="0" err="1" smtClean="0"/>
              <a:t>judicialização</a:t>
            </a:r>
            <a:r>
              <a:rPr lang="pt-BR" dirty="0" smtClean="0"/>
              <a:t> e a posição de Judiciário a respeito da devolução de contribuição previdenciária incidente sobre verbas transitórias</a:t>
            </a:r>
          </a:p>
          <a:p>
            <a:r>
              <a:rPr lang="pt-BR" dirty="0" smtClean="0"/>
              <a:t>Lei no 10.887 e a mudança da base contributiva</a:t>
            </a:r>
          </a:p>
          <a:p>
            <a:r>
              <a:rPr lang="pt-BR" dirty="0" smtClean="0"/>
              <a:t>Cautelas a serem observadas pelos RPPS </a:t>
            </a:r>
            <a:endParaRPr lang="pt-BR" dirty="0"/>
          </a:p>
        </p:txBody>
      </p:sp>
      <p:sp>
        <p:nvSpPr>
          <p:cNvPr id="4" name="Espaço Reservado para Número de Slide 3"/>
          <p:cNvSpPr>
            <a:spLocks noGrp="1"/>
          </p:cNvSpPr>
          <p:nvPr>
            <p:ph type="sldNum" sz="quarter" idx="12"/>
          </p:nvPr>
        </p:nvSpPr>
        <p:spPr/>
        <p:txBody>
          <a:bodyPr/>
          <a:lstStyle/>
          <a:p>
            <a:fld id="{9FEA71FD-D8D7-4F04-A2C4-35F387B4527C}" type="slidenum">
              <a:rPr lang="pt-BR" smtClean="0"/>
              <a:pPr/>
              <a:t>2</a:t>
            </a:fld>
            <a:endParaRPr lang="pt-B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Posição do STF</a:t>
            </a:r>
            <a:endParaRPr lang="pt-BR" dirty="0"/>
          </a:p>
        </p:txBody>
      </p:sp>
      <p:sp>
        <p:nvSpPr>
          <p:cNvPr id="3" name="Espaço Reservado para Conteúdo 2"/>
          <p:cNvSpPr>
            <a:spLocks noGrp="1"/>
          </p:cNvSpPr>
          <p:nvPr>
            <p:ph idx="1"/>
          </p:nvPr>
        </p:nvSpPr>
        <p:spPr>
          <a:xfrm>
            <a:off x="1143000" y="997293"/>
            <a:ext cx="6858000" cy="4717707"/>
          </a:xfrm>
        </p:spPr>
        <p:txBody>
          <a:bodyPr>
            <a:noAutofit/>
          </a:bodyPr>
          <a:lstStyle/>
          <a:p>
            <a:pPr>
              <a:lnSpc>
                <a:spcPct val="120000"/>
              </a:lnSpc>
              <a:defRPr/>
            </a:pPr>
            <a:r>
              <a:rPr lang="pt-BR" sz="1333" b="1" dirty="0">
                <a:solidFill>
                  <a:srgbClr val="C00000"/>
                </a:solidFill>
                <a:effectLst>
                  <a:outerShdw blurRad="38100" dist="38100" dir="2700000" algn="tl">
                    <a:srgbClr val="C0C0C0"/>
                  </a:outerShdw>
                </a:effectLst>
              </a:rPr>
              <a:t>IMPOSSIBILIDADE DA INCIDÊNCIA DE CONTRIBUIÇÃO PREVIDENCIÁRIA SOBRE O TERÇO CONSTITUCIONAL DE FÉRIAS</a:t>
            </a:r>
            <a:r>
              <a:rPr lang="pt-BR" sz="1333" b="1" dirty="0">
                <a:effectLst>
                  <a:outerShdw blurRad="38100" dist="38100" dir="2700000" algn="tl">
                    <a:srgbClr val="C0C0C0"/>
                  </a:outerShdw>
                </a:effectLst>
              </a:rPr>
              <a:t>. A JURISPRUDÊNCIA DO SUPREMO TRIBUNAL FEDERAL FIRMOU-SE NO SENTIDO DE QUE SOMENTE AS PARCELAS QUE PODEM SER INCORPORADAS À REMUNERAÇÃO DO SERVIDOR PARA FINS DE APOSENTADORIA PODEM SOFRER A INCIDÊNCIA DA CONTRIBUIÇÃO PREVIDENCIÁRIA. (AI 710.361-AGR, 1ª TURMA, P DE 8-5-09; AI 712.880-AGR,, 1ª TURMA,  P. DE 19-6-09) </a:t>
            </a:r>
          </a:p>
          <a:p>
            <a:pPr>
              <a:lnSpc>
                <a:spcPct val="120000"/>
              </a:lnSpc>
              <a:defRPr/>
            </a:pPr>
            <a:endParaRPr lang="pt-BR" sz="1333" b="1" dirty="0">
              <a:effectLst>
                <a:outerShdw blurRad="38100" dist="38100" dir="2700000" algn="tl">
                  <a:srgbClr val="C0C0C0"/>
                </a:outerShdw>
              </a:effectLst>
            </a:endParaRPr>
          </a:p>
          <a:p>
            <a:pPr>
              <a:lnSpc>
                <a:spcPct val="120000"/>
              </a:lnSpc>
              <a:defRPr/>
            </a:pPr>
            <a:r>
              <a:rPr lang="pt-BR" sz="1333" b="1" dirty="0">
                <a:effectLst>
                  <a:outerShdw blurRad="38100" dist="38100" dir="2700000" algn="tl">
                    <a:srgbClr val="C0C0C0"/>
                  </a:outerShdw>
                </a:effectLst>
              </a:rPr>
              <a:t>CONTRIBUIÇÃO SOCIAL INCIDENTE SOBRE O ABONO DE INCENTIVO À PARTICIPAÇÃO EM REUNIÕES PEDAGÓGICAS. IMPOSSIBILIDADE. </a:t>
            </a:r>
            <a:r>
              <a:rPr lang="pt-BR" sz="1333" b="1" dirty="0">
                <a:solidFill>
                  <a:srgbClr val="C00000"/>
                </a:solidFill>
                <a:effectLst>
                  <a:outerShdw blurRad="38100" dist="38100" dir="2700000" algn="tl">
                    <a:srgbClr val="C0C0C0"/>
                  </a:outerShdw>
                </a:effectLst>
              </a:rPr>
              <a:t>SOMENTE AS PARCELAS INCORPORÁVEIS AO SALÁRIO DO SERVIDOR SOFREM A INCIDÊNCIA DA CONTRIBUIÇÃO PREVIDENCIÁRIA</a:t>
            </a:r>
            <a:r>
              <a:rPr lang="pt-BR" sz="1333" b="1" dirty="0">
                <a:effectLst>
                  <a:outerShdw blurRad="38100" dist="38100" dir="2700000" algn="tl">
                    <a:srgbClr val="C0C0C0"/>
                  </a:outerShdw>
                </a:effectLst>
              </a:rPr>
              <a:t>.” (RE 589.441,P. DE 6-2-09)    </a:t>
            </a:r>
          </a:p>
          <a:p>
            <a:pPr>
              <a:lnSpc>
                <a:spcPct val="120000"/>
              </a:lnSpc>
              <a:defRPr/>
            </a:pPr>
            <a:r>
              <a:rPr lang="pt-BR" sz="1333" b="1" dirty="0">
                <a:effectLst>
                  <a:outerShdw blurRad="38100" dist="38100" dir="2700000" algn="tl">
                    <a:srgbClr val="C0C0C0"/>
                  </a:outerShdw>
                </a:effectLst>
              </a:rPr>
              <a:t> </a:t>
            </a:r>
          </a:p>
          <a:p>
            <a:pPr>
              <a:lnSpc>
                <a:spcPct val="120000"/>
              </a:lnSpc>
              <a:defRPr/>
            </a:pPr>
            <a:r>
              <a:rPr lang="pt-BR" sz="1333" b="1" dirty="0">
                <a:effectLst>
                  <a:outerShdw blurRad="38100" dist="38100" dir="2700000" algn="tl">
                    <a:srgbClr val="C0C0C0"/>
                  </a:outerShdw>
                </a:effectLst>
              </a:rPr>
              <a:t>A GRATIFICAÇÃO NATALINA, EM VIRTUDE DE SUA NATUREZA SALARIAL, É HIPÓTESE DE INCIDÊNCIA DA CONTRIBUIÇÃO PREVIDENCIÁRIA. PRECEDENTES." (RE 411.102-ED,P. DE 20-10-06; AI 647.855-AGR, J. 3-10-08.)   </a:t>
            </a:r>
          </a:p>
          <a:p>
            <a:endParaRPr lang="pt-BR" sz="917" dirty="0"/>
          </a:p>
        </p:txBody>
      </p:sp>
      <p:sp>
        <p:nvSpPr>
          <p:cNvPr id="5" name="Espaço Reservado para Número de Slide 4"/>
          <p:cNvSpPr>
            <a:spLocks noGrp="1"/>
          </p:cNvSpPr>
          <p:nvPr>
            <p:ph type="sldNum" sz="quarter" idx="12"/>
          </p:nvPr>
        </p:nvSpPr>
        <p:spPr/>
        <p:txBody>
          <a:bodyPr/>
          <a:lstStyle/>
          <a:p>
            <a:fld id="{9FEA71FD-D8D7-4F04-A2C4-35F387B4527C}" type="slidenum">
              <a:rPr lang="pt-BR" smtClean="0"/>
              <a:pPr/>
              <a:t>20</a:t>
            </a:fld>
            <a:endParaRPr lang="pt-B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Posição do STF</a:t>
            </a:r>
            <a:endParaRPr lang="pt-BR" b="1" dirty="0"/>
          </a:p>
        </p:txBody>
      </p:sp>
      <p:sp>
        <p:nvSpPr>
          <p:cNvPr id="3" name="Espaço Reservado para Conteúdo 2"/>
          <p:cNvSpPr>
            <a:spLocks noGrp="1"/>
          </p:cNvSpPr>
          <p:nvPr>
            <p:ph idx="1"/>
          </p:nvPr>
        </p:nvSpPr>
        <p:spPr/>
        <p:txBody>
          <a:bodyPr>
            <a:normAutofit fontScale="85000" lnSpcReduction="10000"/>
          </a:bodyPr>
          <a:lstStyle/>
          <a:p>
            <a:pPr algn="just">
              <a:lnSpc>
                <a:spcPct val="80000"/>
              </a:lnSpc>
              <a:buFont typeface="Arial" charset="0"/>
              <a:buChar char="•"/>
            </a:pPr>
            <a:r>
              <a:rPr lang="pt-BR" altLang="pt-BR" b="1" dirty="0" smtClean="0"/>
              <a:t>Contribuição previdenciária: </a:t>
            </a:r>
            <a:r>
              <a:rPr lang="pt-BR" altLang="pt-BR" b="1" dirty="0" smtClean="0">
                <a:solidFill>
                  <a:srgbClr val="C00000"/>
                </a:solidFill>
              </a:rPr>
              <a:t>não incidência sobre a vantagem não incorporável ao vencimento para o cálculo dos proventos de aposentadoria, relativa ao exercício de função ou cargo comissionados </a:t>
            </a:r>
            <a:r>
              <a:rPr lang="pt-BR" altLang="pt-BR" b="1" dirty="0" smtClean="0"/>
              <a:t>(CF, artigos 40, § 12, c/c o artigo 201, § 11, e artigo 195, § 5º; L. 9.527, de 10-12-97)." (RE 463.348,, 1ª Turma, </a:t>
            </a:r>
            <a:r>
              <a:rPr lang="pt-BR" altLang="pt-BR" b="1" dirty="0" err="1" smtClean="0"/>
              <a:t>j.</a:t>
            </a:r>
            <a:r>
              <a:rPr lang="pt-BR" altLang="pt-BR" b="1" dirty="0" smtClean="0"/>
              <a:t>de 7-4-06; RE 467.624-</a:t>
            </a:r>
            <a:r>
              <a:rPr lang="pt-BR" altLang="pt-BR" b="1" dirty="0" err="1" smtClean="0"/>
              <a:t>AgR</a:t>
            </a:r>
            <a:r>
              <a:rPr lang="pt-BR" altLang="pt-BR" b="1" dirty="0" smtClean="0"/>
              <a:t>, 1ª Turma, j. de 1º-7-09)</a:t>
            </a:r>
          </a:p>
          <a:p>
            <a:pPr algn="just">
              <a:lnSpc>
                <a:spcPct val="80000"/>
              </a:lnSpc>
              <a:buFont typeface="Arial" charset="0"/>
              <a:buChar char="•"/>
            </a:pPr>
            <a:endParaRPr lang="pt-BR" altLang="pt-BR" b="1" dirty="0" smtClean="0"/>
          </a:p>
          <a:p>
            <a:pPr algn="just">
              <a:lnSpc>
                <a:spcPct val="80000"/>
              </a:lnSpc>
              <a:defRPr/>
            </a:pPr>
            <a:r>
              <a:rPr lang="pt-BR" b="1" dirty="0"/>
              <a:t>Outros: </a:t>
            </a:r>
            <a:r>
              <a:rPr lang="pt-BR" b="1" dirty="0" err="1"/>
              <a:t>AgRgRE</a:t>
            </a:r>
            <a:r>
              <a:rPr lang="pt-BR" b="1" dirty="0"/>
              <a:t> 545317-1/DF, </a:t>
            </a:r>
            <a:r>
              <a:rPr lang="pt-BR" b="1" dirty="0" err="1"/>
              <a:t>Min.</a:t>
            </a:r>
            <a:r>
              <a:rPr lang="pt-BR" b="1" dirty="0"/>
              <a:t>Gilmar Mendes, p. </a:t>
            </a:r>
            <a:r>
              <a:rPr lang="pt-BR" b="1" dirty="0" smtClean="0"/>
              <a:t>14.03.2008 </a:t>
            </a:r>
          </a:p>
          <a:p>
            <a:pPr algn="just">
              <a:lnSpc>
                <a:spcPct val="80000"/>
              </a:lnSpc>
              <a:defRPr/>
            </a:pPr>
            <a:r>
              <a:rPr lang="pt-BR" b="1" dirty="0" err="1" smtClean="0"/>
              <a:t>AgRgRE</a:t>
            </a:r>
            <a:r>
              <a:rPr lang="pt-BR" b="1" dirty="0" smtClean="0"/>
              <a:t> </a:t>
            </a:r>
            <a:r>
              <a:rPr lang="pt-BR" b="1" dirty="0"/>
              <a:t>389903/DF, </a:t>
            </a:r>
            <a:r>
              <a:rPr lang="pt-BR" b="1" dirty="0" smtClean="0"/>
              <a:t>Min</a:t>
            </a:r>
            <a:r>
              <a:rPr lang="pt-BR" b="1" dirty="0"/>
              <a:t>. Eros Grau, DJ </a:t>
            </a:r>
            <a:r>
              <a:rPr lang="pt-BR" b="1" dirty="0" smtClean="0"/>
              <a:t>05.05.2006 </a:t>
            </a:r>
          </a:p>
          <a:p>
            <a:pPr algn="just">
              <a:lnSpc>
                <a:spcPct val="80000"/>
              </a:lnSpc>
              <a:defRPr/>
            </a:pPr>
            <a:r>
              <a:rPr lang="pt-BR" b="1" dirty="0" smtClean="0"/>
              <a:t>AI </a:t>
            </a:r>
            <a:r>
              <a:rPr lang="pt-BR" b="1" dirty="0"/>
              <a:t>715335/MG, Min. Carmen Lúcia, </a:t>
            </a:r>
            <a:r>
              <a:rPr lang="pt-BR" b="1" dirty="0" smtClean="0"/>
              <a:t>13.06.2008</a:t>
            </a:r>
          </a:p>
          <a:p>
            <a:pPr algn="just">
              <a:lnSpc>
                <a:spcPct val="80000"/>
              </a:lnSpc>
              <a:defRPr/>
            </a:pPr>
            <a:r>
              <a:rPr lang="pt-BR" b="1" dirty="0" smtClean="0"/>
              <a:t> RE 429917/TO</a:t>
            </a:r>
            <a:r>
              <a:rPr lang="pt-BR" b="1" dirty="0"/>
              <a:t>, Min. Ricardo </a:t>
            </a:r>
            <a:r>
              <a:rPr lang="pt-BR" b="1" dirty="0" err="1"/>
              <a:t>Lewandovski</a:t>
            </a:r>
            <a:r>
              <a:rPr lang="pt-BR" b="1" dirty="0"/>
              <a:t>, </a:t>
            </a:r>
            <a:r>
              <a:rPr lang="pt-BR" b="1" dirty="0" smtClean="0"/>
              <a:t>29.05.2007</a:t>
            </a:r>
          </a:p>
          <a:p>
            <a:pPr algn="just">
              <a:lnSpc>
                <a:spcPct val="80000"/>
              </a:lnSpc>
              <a:defRPr/>
            </a:pPr>
            <a:r>
              <a:rPr lang="pt-BR" b="1" dirty="0" smtClean="0"/>
              <a:t>AI 712880 </a:t>
            </a:r>
            <a:r>
              <a:rPr lang="pt-BR" b="1" dirty="0" err="1" smtClean="0"/>
              <a:t>AgR</a:t>
            </a:r>
            <a:r>
              <a:rPr lang="pt-BR" b="1" dirty="0" smtClean="0"/>
              <a:t>, Min. Ricardo </a:t>
            </a:r>
            <a:r>
              <a:rPr lang="pt-BR" b="1" dirty="0" err="1" smtClean="0"/>
              <a:t>lewandovski</a:t>
            </a:r>
            <a:r>
              <a:rPr lang="pt-BR" b="1" dirty="0" smtClean="0"/>
              <a:t>, 1ª T, j.26.05.2009.</a:t>
            </a:r>
            <a:endParaRPr lang="pt-BR" b="1" dirty="0"/>
          </a:p>
          <a:p>
            <a:pPr algn="just">
              <a:lnSpc>
                <a:spcPct val="80000"/>
              </a:lnSpc>
              <a:defRPr/>
            </a:pPr>
            <a:endParaRPr lang="pt-BR" b="1" dirty="0"/>
          </a:p>
          <a:p>
            <a:endParaRPr lang="pt-BR" dirty="0"/>
          </a:p>
        </p:txBody>
      </p:sp>
      <p:sp>
        <p:nvSpPr>
          <p:cNvPr id="5" name="Espaço Reservado para Número de Slide 4"/>
          <p:cNvSpPr>
            <a:spLocks noGrp="1"/>
          </p:cNvSpPr>
          <p:nvPr>
            <p:ph type="sldNum" sz="quarter" idx="12"/>
          </p:nvPr>
        </p:nvSpPr>
        <p:spPr/>
        <p:txBody>
          <a:bodyPr/>
          <a:lstStyle/>
          <a:p>
            <a:fld id="{9FEA71FD-D8D7-4F04-A2C4-35F387B4527C}" type="slidenum">
              <a:rPr lang="pt-BR" smtClean="0"/>
              <a:pPr/>
              <a:t>21</a:t>
            </a:fld>
            <a:endParaRPr lang="pt-B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Posição do STF</a:t>
            </a:r>
            <a:endParaRPr lang="pt-BR" dirty="0"/>
          </a:p>
        </p:txBody>
      </p:sp>
      <p:sp>
        <p:nvSpPr>
          <p:cNvPr id="3" name="Espaço Reservado para Conteúdo 2"/>
          <p:cNvSpPr>
            <a:spLocks noGrp="1"/>
          </p:cNvSpPr>
          <p:nvPr>
            <p:ph idx="1"/>
          </p:nvPr>
        </p:nvSpPr>
        <p:spPr>
          <a:xfrm>
            <a:off x="1211627" y="1057300"/>
            <a:ext cx="6858000" cy="4380487"/>
          </a:xfrm>
        </p:spPr>
        <p:txBody>
          <a:bodyPr>
            <a:normAutofit fontScale="25000" lnSpcReduction="20000"/>
          </a:bodyPr>
          <a:lstStyle/>
          <a:p>
            <a:pPr algn="just">
              <a:lnSpc>
                <a:spcPct val="120000"/>
              </a:lnSpc>
            </a:pPr>
            <a:r>
              <a:rPr lang="pt-BR" sz="5000" b="1" dirty="0"/>
              <a:t>EMENTA: CONSTITUCIONAL. REPERCUSSÃO GERAL. TRIBUTÁRIO. SERVIDOR PÚBLICO FEDERAL. REGIME PREVIDENCIÁRIO. CONTRIBUIÇÃO. BASE DE CÁLCULO. TERÇO CONSTITUCIONAL DE FÉRIAS. GRATIFICAÇÃO NATALINA (DÉCIMO-TERCEIRO SALÁRIO). HORAS EXTRAS. OUTROS PAGAMENTOS DE CARÁTER TRANSITÓRIO. LEIS 9.783/1999 E 10.887/2004. CARACTERIZAÇÃO DOS VALORES COMO REMUNERAÇÃO (BASE DE CÁLCULO DO TRIBUTO). ACÓRDÃO QUE CONCLUI PELA PRESENÇA DE PROPÓSITO ATUARIAL NA INCLUSÃO DOS VALORES NA BASE DE CÁLCULO DO TRIBUTO (SOLIDARIEDADE DO SISTEMA DE CUSTEIO). </a:t>
            </a:r>
          </a:p>
          <a:p>
            <a:pPr algn="just">
              <a:lnSpc>
                <a:spcPct val="120000"/>
              </a:lnSpc>
            </a:pPr>
            <a:r>
              <a:rPr lang="pt-BR" sz="5000" b="1" dirty="0"/>
              <a:t>1. Recurso extraordinário em que </a:t>
            </a:r>
            <a:r>
              <a:rPr lang="pt-BR" sz="5000" b="1" dirty="0">
                <a:solidFill>
                  <a:srgbClr val="FF0000"/>
                </a:solidFill>
              </a:rPr>
              <a:t>se discute a exigibilidade da contribuição previdenciária incidente sobre adicionais e gratificações temporárias, tais como 'terço de férias', 'serviços extraordinários', 'adicional noturno', e 'adicional de insalubridade'.</a:t>
            </a:r>
            <a:r>
              <a:rPr lang="pt-BR" sz="5000" b="1" dirty="0"/>
              <a:t> Discussão sobre a caracterização dos valores como remuneração, e, portanto, insertos ou não na base de cálculo do tributo. Alegada impossibilidade de criação de fonte de custeio sem contrapartida de benefício direto ao contribuinte. Alcance do sistema previdenciário solidário e submetido ao equilíbrio atuarial e financeiro (</a:t>
            </a:r>
            <a:r>
              <a:rPr lang="pt-BR" sz="5000" b="1" dirty="0" err="1"/>
              <a:t>arts</a:t>
            </a:r>
            <a:r>
              <a:rPr lang="pt-BR" sz="5000" b="1" dirty="0"/>
              <a:t>. 40, 150, IV e 195, § 5º da Constituição). 2. Encaminhamento da questão pela existência de repercussão geral da matéria constitucional controvertida (RE 593068 / SC - SANTA CATARINA, Rel.  Min. JOAQUIM BARBOSA, reconhecida a repercussão geral em 07.05.2009)</a:t>
            </a:r>
          </a:p>
          <a:p>
            <a:pPr>
              <a:lnSpc>
                <a:spcPct val="120000"/>
              </a:lnSpc>
            </a:pPr>
            <a:endParaRPr lang="pt-BR" sz="5000" b="1" dirty="0">
              <a:solidFill>
                <a:srgbClr val="FF0000"/>
              </a:solidFill>
            </a:endParaRPr>
          </a:p>
          <a:p>
            <a:pPr>
              <a:lnSpc>
                <a:spcPct val="120000"/>
              </a:lnSpc>
            </a:pPr>
            <a:r>
              <a:rPr lang="pt-BR" sz="5000" b="1" dirty="0">
                <a:solidFill>
                  <a:srgbClr val="FF0000"/>
                </a:solidFill>
              </a:rPr>
              <a:t>O caso: recurso extraordinário contra acórdão de Turma Recursal da Seção Judiciária de Santa Catarina que considerou válida a cobrança da contribuição sobre parcelas adicionais do salário antes da vigência da Lei federal 10.887/2004</a:t>
            </a:r>
            <a:endParaRPr lang="pt-BR" sz="5000" b="1" dirty="0"/>
          </a:p>
          <a:p>
            <a:endParaRPr lang="pt-BR" b="1" dirty="0" smtClean="0"/>
          </a:p>
          <a:p>
            <a:endParaRPr lang="pt-BR" b="1" dirty="0"/>
          </a:p>
        </p:txBody>
      </p:sp>
      <p:sp>
        <p:nvSpPr>
          <p:cNvPr id="5" name="Espaço Reservado para Número de Slide 4"/>
          <p:cNvSpPr>
            <a:spLocks noGrp="1"/>
          </p:cNvSpPr>
          <p:nvPr>
            <p:ph type="sldNum" sz="quarter" idx="12"/>
          </p:nvPr>
        </p:nvSpPr>
        <p:spPr/>
        <p:txBody>
          <a:bodyPr/>
          <a:lstStyle/>
          <a:p>
            <a:fld id="{9FEA71FD-D8D7-4F04-A2C4-35F387B4527C}" type="slidenum">
              <a:rPr lang="pt-BR" smtClean="0"/>
              <a:pPr/>
              <a:t>22</a:t>
            </a:fld>
            <a:endParaRPr lang="pt-B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b="1" dirty="0" smtClean="0"/>
              <a:t>Base contributiva e a nova redação da Lei 10.887 pela Lei 12.688/2012</a:t>
            </a:r>
            <a:endParaRPr lang="pt-BR" b="1" dirty="0"/>
          </a:p>
        </p:txBody>
      </p:sp>
      <p:sp>
        <p:nvSpPr>
          <p:cNvPr id="5" name="Espaço Reservado para Conteúdo 4"/>
          <p:cNvSpPr>
            <a:spLocks noGrp="1"/>
          </p:cNvSpPr>
          <p:nvPr>
            <p:ph idx="1"/>
          </p:nvPr>
        </p:nvSpPr>
        <p:spPr>
          <a:xfrm>
            <a:off x="1143000" y="1333500"/>
            <a:ext cx="6858000" cy="4381500"/>
          </a:xfrm>
        </p:spPr>
        <p:txBody>
          <a:bodyPr>
            <a:normAutofit fontScale="85000" lnSpcReduction="10000"/>
          </a:bodyPr>
          <a:lstStyle/>
          <a:p>
            <a:r>
              <a:rPr lang="pt-BR" b="1" dirty="0" smtClean="0"/>
              <a:t>A lei 12.688 alterou a base de contribuição ao RPPS federal, excluindo: as diárias para viagens, ajudas de custo,indenização de transporte, salário-família, auxílio-alimentação, auxílio-creche, parcelas pagas em decorrência de local de trabalho, parcela decorrente do exercício de cargo em comissão, abono de permanência, adicional noturno, adicional de serviço extraordinário, jetons de comissões, auxílio-moradia, gratificações por encargo de curso ou concurso, gratificação temporária das unidades de sistemas estruturadores da Administração Pública, gratificação de RX.</a:t>
            </a:r>
          </a:p>
          <a:p>
            <a:r>
              <a:rPr lang="pt-BR" b="1" dirty="0" smtClean="0"/>
              <a:t>Natureza dessas gratificações: transitórias</a:t>
            </a:r>
          </a:p>
          <a:p>
            <a:endParaRPr lang="pt-BR" dirty="0" smtClean="0"/>
          </a:p>
          <a:p>
            <a:endParaRPr lang="pt-BR" dirty="0"/>
          </a:p>
        </p:txBody>
      </p:sp>
      <p:sp>
        <p:nvSpPr>
          <p:cNvPr id="7" name="Espaço Reservado para Número de Slide 6"/>
          <p:cNvSpPr>
            <a:spLocks noGrp="1"/>
          </p:cNvSpPr>
          <p:nvPr>
            <p:ph type="sldNum" sz="quarter" idx="12"/>
          </p:nvPr>
        </p:nvSpPr>
        <p:spPr/>
        <p:txBody>
          <a:bodyPr/>
          <a:lstStyle/>
          <a:p>
            <a:fld id="{9FEA71FD-D8D7-4F04-A2C4-35F387B4527C}" type="slidenum">
              <a:rPr lang="pt-BR" smtClean="0"/>
              <a:pPr/>
              <a:t>23</a:t>
            </a:fld>
            <a:endParaRPr lang="pt-B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smtClean="0"/>
              <a:t>Cautelas a serem observadas pelos RPPS</a:t>
            </a:r>
            <a:endParaRPr lang="pt-BR" b="1" dirty="0"/>
          </a:p>
        </p:txBody>
      </p:sp>
      <p:sp>
        <p:nvSpPr>
          <p:cNvPr id="3" name="Espaço Reservado para Conteúdo 2"/>
          <p:cNvSpPr>
            <a:spLocks noGrp="1"/>
          </p:cNvSpPr>
          <p:nvPr>
            <p:ph idx="1"/>
          </p:nvPr>
        </p:nvSpPr>
        <p:spPr/>
        <p:txBody>
          <a:bodyPr>
            <a:normAutofit lnSpcReduction="10000"/>
          </a:bodyPr>
          <a:lstStyle/>
          <a:p>
            <a:endParaRPr lang="pt-BR" dirty="0" smtClean="0"/>
          </a:p>
          <a:p>
            <a:r>
              <a:rPr lang="pt-BR" b="1" dirty="0" smtClean="0"/>
              <a:t>Identificar a composição da remuneração no cargo efetivo</a:t>
            </a:r>
          </a:p>
          <a:p>
            <a:r>
              <a:rPr lang="pt-BR" b="1" dirty="0" smtClean="0"/>
              <a:t>Definir quais as parcelas inerentes aos cargos efetivos e quais as que não são</a:t>
            </a:r>
          </a:p>
          <a:p>
            <a:r>
              <a:rPr lang="pt-BR" b="1" dirty="0" smtClean="0"/>
              <a:t>Definir a natureza de adicionais e gratificações: se são permanentes ou transitórias</a:t>
            </a:r>
          </a:p>
          <a:p>
            <a:r>
              <a:rPr lang="pt-BR" b="1" dirty="0" smtClean="0"/>
              <a:t>Dispor em lei sobre a remuneração no cargo efetivo e a base de contribuição (o que inclui e o que exclui)</a:t>
            </a:r>
          </a:p>
          <a:p>
            <a:endParaRPr lang="pt-BR" b="1" dirty="0" smtClean="0"/>
          </a:p>
          <a:p>
            <a:endParaRPr lang="pt-BR" dirty="0"/>
          </a:p>
        </p:txBody>
      </p:sp>
      <p:sp>
        <p:nvSpPr>
          <p:cNvPr id="5" name="Espaço Reservado para Número de Slide 4"/>
          <p:cNvSpPr>
            <a:spLocks noGrp="1"/>
          </p:cNvSpPr>
          <p:nvPr>
            <p:ph type="sldNum" sz="quarter" idx="12"/>
          </p:nvPr>
        </p:nvSpPr>
        <p:spPr/>
        <p:txBody>
          <a:bodyPr/>
          <a:lstStyle/>
          <a:p>
            <a:fld id="{9FEA71FD-D8D7-4F04-A2C4-35F387B4527C}" type="slidenum">
              <a:rPr lang="pt-BR" smtClean="0"/>
              <a:pPr/>
              <a:t>24</a:t>
            </a:fld>
            <a:endParaRPr lang="pt-B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smtClean="0"/>
              <a:t>Cautelas a serem observadas pelos RPPS</a:t>
            </a:r>
            <a:endParaRPr lang="pt-BR" b="1" dirty="0"/>
          </a:p>
        </p:txBody>
      </p:sp>
      <p:sp>
        <p:nvSpPr>
          <p:cNvPr id="3" name="Espaço Reservado para Conteúdo 2"/>
          <p:cNvSpPr>
            <a:spLocks noGrp="1"/>
          </p:cNvSpPr>
          <p:nvPr>
            <p:ph idx="1"/>
          </p:nvPr>
        </p:nvSpPr>
        <p:spPr/>
        <p:txBody>
          <a:bodyPr/>
          <a:lstStyle/>
          <a:p>
            <a:r>
              <a:rPr lang="pt-BR" b="1" dirty="0" smtClean="0"/>
              <a:t>Vantagens permanentes: adicionais de tempo, gratificações inerentes aos cargos (ex. gratificação de nível superior dos cargos de nível superior)</a:t>
            </a:r>
          </a:p>
          <a:p>
            <a:r>
              <a:rPr lang="pt-BR" b="1" dirty="0" smtClean="0"/>
              <a:t>Vantagens permanentes mas de valores variáveis. Ex. gratificação de produtividade do fiscal. Qual valor deverá prevalecer na fixação dos proventos?</a:t>
            </a:r>
            <a:endParaRPr lang="pt-BR" b="1" dirty="0"/>
          </a:p>
          <a:p>
            <a:endParaRPr lang="pt-BR" dirty="0"/>
          </a:p>
        </p:txBody>
      </p:sp>
      <p:sp>
        <p:nvSpPr>
          <p:cNvPr id="5" name="Espaço Reservado para Número de Slide 4"/>
          <p:cNvSpPr>
            <a:spLocks noGrp="1"/>
          </p:cNvSpPr>
          <p:nvPr>
            <p:ph type="sldNum" sz="quarter" idx="12"/>
          </p:nvPr>
        </p:nvSpPr>
        <p:spPr/>
        <p:txBody>
          <a:bodyPr/>
          <a:lstStyle/>
          <a:p>
            <a:fld id="{9FEA71FD-D8D7-4F04-A2C4-35F387B4527C}" type="slidenum">
              <a:rPr lang="pt-BR" smtClean="0"/>
              <a:pPr/>
              <a:t>25</a:t>
            </a:fld>
            <a:endParaRPr lang="pt-B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smtClean="0"/>
              <a:t>Cautelas a serem observadas pelos RPPS</a:t>
            </a:r>
            <a:endParaRPr lang="pt-BR" b="1" dirty="0"/>
          </a:p>
        </p:txBody>
      </p:sp>
      <p:sp>
        <p:nvSpPr>
          <p:cNvPr id="3" name="Espaço Reservado para Conteúdo 2"/>
          <p:cNvSpPr>
            <a:spLocks noGrp="1"/>
          </p:cNvSpPr>
          <p:nvPr>
            <p:ph idx="1"/>
          </p:nvPr>
        </p:nvSpPr>
        <p:spPr/>
        <p:txBody>
          <a:bodyPr>
            <a:normAutofit fontScale="92500" lnSpcReduction="20000"/>
          </a:bodyPr>
          <a:lstStyle/>
          <a:p>
            <a:r>
              <a:rPr lang="pt-BR" dirty="0" smtClean="0"/>
              <a:t>As vantagens de natureza transitória não devem ser objeto de incidência da contribuição previdenciária, exceto se elas </a:t>
            </a:r>
            <a:r>
              <a:rPr lang="pt-BR" b="1" dirty="0" smtClean="0"/>
              <a:t>forem incorporadas à remuneração no cargo efetivo conforme autorizar a lei municipal</a:t>
            </a:r>
          </a:p>
          <a:p>
            <a:r>
              <a:rPr lang="pt-BR" b="1" dirty="0" smtClean="0"/>
              <a:t>Exemplo: horas extras, adicional noturno, adicional de insalubridade, </a:t>
            </a:r>
            <a:r>
              <a:rPr lang="pt-BR" b="1" u="sng" dirty="0" smtClean="0"/>
              <a:t>jornadas suplementares dos professores e médicos</a:t>
            </a:r>
            <a:r>
              <a:rPr lang="pt-BR" b="1" dirty="0" smtClean="0"/>
              <a:t>, auxílio-alimentação, auxílio-moradia, parcela devida em razão do exercício do cargo em comissão</a:t>
            </a:r>
          </a:p>
          <a:p>
            <a:r>
              <a:rPr lang="pt-BR" b="1" dirty="0" smtClean="0"/>
              <a:t>Para incluir essas vantagens na base da contribuição (princípio da solidariedade), aguardar a decisão do STF no RE593.068</a:t>
            </a:r>
            <a:endParaRPr lang="pt-BR" b="1" dirty="0"/>
          </a:p>
        </p:txBody>
      </p:sp>
      <p:sp>
        <p:nvSpPr>
          <p:cNvPr id="5" name="Espaço Reservado para Número de Slide 4"/>
          <p:cNvSpPr>
            <a:spLocks noGrp="1"/>
          </p:cNvSpPr>
          <p:nvPr>
            <p:ph type="sldNum" sz="quarter" idx="12"/>
          </p:nvPr>
        </p:nvSpPr>
        <p:spPr/>
        <p:txBody>
          <a:bodyPr/>
          <a:lstStyle/>
          <a:p>
            <a:fld id="{9FEA71FD-D8D7-4F04-A2C4-35F387B4527C}" type="slidenum">
              <a:rPr lang="pt-BR" smtClean="0"/>
              <a:pPr/>
              <a:t>26</a:t>
            </a:fld>
            <a:endParaRPr lang="pt-B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smtClean="0"/>
              <a:t>Cautelas a serem observadas pelos RPPS</a:t>
            </a:r>
            <a:endParaRPr lang="pt-BR" b="1" dirty="0"/>
          </a:p>
        </p:txBody>
      </p:sp>
      <p:sp>
        <p:nvSpPr>
          <p:cNvPr id="3" name="Espaço Reservado para Conteúdo 2"/>
          <p:cNvSpPr>
            <a:spLocks noGrp="1"/>
          </p:cNvSpPr>
          <p:nvPr>
            <p:ph idx="1"/>
          </p:nvPr>
        </p:nvSpPr>
        <p:spPr/>
        <p:txBody>
          <a:bodyPr>
            <a:normAutofit fontScale="92500" lnSpcReduction="10000"/>
          </a:bodyPr>
          <a:lstStyle/>
          <a:p>
            <a:r>
              <a:rPr lang="pt-BR" b="1" dirty="0" smtClean="0"/>
              <a:t>Qual o critério recomendado pelo MPS para que as vantagens temporárias possam compor os proventos e a base de contribuição? Incorporação dessas verbas na atividade, conforme dispuser lei do ente: exemplos de critérios: prazo 05, 10 ou 15 anos de percepção (Nota Técnica no. 4/2012/CGNAL) </a:t>
            </a:r>
          </a:p>
          <a:p>
            <a:r>
              <a:rPr lang="pt-BR" b="1" dirty="0" smtClean="0"/>
              <a:t>Desvantagem: aumento das despesas de pessoal, problemas de gestão dos recursos humanos</a:t>
            </a:r>
          </a:p>
          <a:p>
            <a:r>
              <a:rPr lang="pt-BR" b="1" dirty="0" smtClean="0"/>
              <a:t>Extensão aos aposentados e pensionistas com paridade (impacto nos recursos previdenciários)</a:t>
            </a:r>
            <a:endParaRPr lang="pt-BR" b="1" dirty="0"/>
          </a:p>
        </p:txBody>
      </p:sp>
      <p:sp>
        <p:nvSpPr>
          <p:cNvPr id="5" name="Espaço Reservado para Número de Slide 4"/>
          <p:cNvSpPr>
            <a:spLocks noGrp="1"/>
          </p:cNvSpPr>
          <p:nvPr>
            <p:ph type="sldNum" sz="quarter" idx="12"/>
          </p:nvPr>
        </p:nvSpPr>
        <p:spPr/>
        <p:txBody>
          <a:bodyPr/>
          <a:lstStyle/>
          <a:p>
            <a:fld id="{9FEA71FD-D8D7-4F04-A2C4-35F387B4527C}" type="slidenum">
              <a:rPr lang="pt-BR" smtClean="0"/>
              <a:pPr/>
              <a:t>27</a:t>
            </a:fld>
            <a:endParaRPr lang="pt-B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smtClean="0"/>
              <a:t>Cautelas a serem observadas pelos RPPS</a:t>
            </a:r>
            <a:endParaRPr lang="pt-BR" dirty="0"/>
          </a:p>
        </p:txBody>
      </p:sp>
      <p:sp>
        <p:nvSpPr>
          <p:cNvPr id="3" name="Espaço Reservado para Conteúdo 2"/>
          <p:cNvSpPr>
            <a:spLocks noGrp="1"/>
          </p:cNvSpPr>
          <p:nvPr>
            <p:ph idx="1"/>
          </p:nvPr>
        </p:nvSpPr>
        <p:spPr/>
        <p:txBody>
          <a:bodyPr>
            <a:normAutofit/>
          </a:bodyPr>
          <a:lstStyle/>
          <a:p>
            <a:r>
              <a:rPr lang="pt-BR" b="1" dirty="0" smtClean="0"/>
              <a:t>Opção do servidor por contribuir sobre as parcelas transitórias. (§ 2º do art. 4º. </a:t>
            </a:r>
            <a:r>
              <a:rPr lang="pt-BR" b="1" dirty="0"/>
              <a:t>d</a:t>
            </a:r>
            <a:r>
              <a:rPr lang="pt-BR" b="1" dirty="0" smtClean="0"/>
              <a:t>a Lei 10887) – somente quando o servidor for aposentar-se no regime de média: parcelas devidas em razão do local de trabalho, cargo em comissão, gratificação de RX, adicional noturno, adicional de serviços extraordinários – </a:t>
            </a:r>
            <a:r>
              <a:rPr lang="pt-BR" b="1" u="sng" dirty="0" smtClean="0"/>
              <a:t>LIMITAÇÃO</a:t>
            </a:r>
            <a:r>
              <a:rPr lang="pt-BR" b="1" u="sng" dirty="0"/>
              <a:t> </a:t>
            </a:r>
            <a:r>
              <a:rPr lang="pt-BR" b="1" u="sng" dirty="0" smtClean="0"/>
              <a:t>À REMUNERAÇÃO NO CARGO EFETIVO ( que não inclui as parcelas transitórias) – PODE NÃO SER VANTAJOSO AO SERVIDOR</a:t>
            </a:r>
          </a:p>
          <a:p>
            <a:endParaRPr lang="pt-BR" dirty="0"/>
          </a:p>
        </p:txBody>
      </p:sp>
      <p:sp>
        <p:nvSpPr>
          <p:cNvPr id="5" name="Espaço Reservado para Número de Slide 4"/>
          <p:cNvSpPr>
            <a:spLocks noGrp="1"/>
          </p:cNvSpPr>
          <p:nvPr>
            <p:ph type="sldNum" sz="quarter" idx="12"/>
          </p:nvPr>
        </p:nvSpPr>
        <p:spPr/>
        <p:txBody>
          <a:bodyPr/>
          <a:lstStyle/>
          <a:p>
            <a:fld id="{9FEA71FD-D8D7-4F04-A2C4-35F387B4527C}" type="slidenum">
              <a:rPr lang="pt-BR" smtClean="0"/>
              <a:pPr/>
              <a:t>28</a:t>
            </a:fld>
            <a:endParaRPr lang="pt-B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51620" y="217207"/>
            <a:ext cx="6858000" cy="952500"/>
          </a:xfrm>
        </p:spPr>
        <p:txBody>
          <a:bodyPr>
            <a:noAutofit/>
          </a:bodyPr>
          <a:lstStyle/>
          <a:p>
            <a:r>
              <a:rPr lang="pt-BR" sz="2667" b="1" dirty="0"/>
              <a:t>Exemplos de outros critérios para apuração da remuneração no cargo efetivo por ocasião da aposentadoria</a:t>
            </a:r>
            <a:endParaRPr lang="pt-BR" sz="2667" b="1" dirty="0"/>
          </a:p>
        </p:txBody>
      </p:sp>
      <p:sp>
        <p:nvSpPr>
          <p:cNvPr id="3" name="Espaço Reservado para Conteúdo 2"/>
          <p:cNvSpPr>
            <a:spLocks noGrp="1"/>
          </p:cNvSpPr>
          <p:nvPr>
            <p:ph idx="1"/>
          </p:nvPr>
        </p:nvSpPr>
        <p:spPr/>
        <p:txBody>
          <a:bodyPr>
            <a:normAutofit fontScale="92500"/>
          </a:bodyPr>
          <a:lstStyle/>
          <a:p>
            <a:r>
              <a:rPr lang="pt-BR" b="1" dirty="0" smtClean="0"/>
              <a:t>Lei 13.973/2005 do Município de São Paulo</a:t>
            </a:r>
          </a:p>
          <a:p>
            <a:r>
              <a:rPr lang="pt-BR" b="1" dirty="0" smtClean="0"/>
              <a:t>§ 3° do art. 1º.: A inclusão das vantagens pagas em decorrência de local de trabalho e exercício de cargo em comissão, para efeito de apuração da remuneração no cargo efetivo será feita na forma estabelecida no art. 1° da Lei Federal n° 10.887/2004, deixando a disciplina para o decreto (</a:t>
            </a:r>
            <a:r>
              <a:rPr lang="pt-BR" b="1" smtClean="0"/>
              <a:t>Decreto no.46.860 e 46.861/2005). </a:t>
            </a:r>
            <a:endParaRPr lang="pt-BR" b="1" dirty="0" smtClean="0"/>
          </a:p>
          <a:p>
            <a:r>
              <a:rPr lang="pt-BR" b="1" dirty="0" smtClean="0"/>
              <a:t>Relacionar no decreto todas as vantagens transitórias abrangidas pela medida</a:t>
            </a:r>
          </a:p>
          <a:p>
            <a:endParaRPr lang="pt-BR" b="1" dirty="0"/>
          </a:p>
        </p:txBody>
      </p:sp>
      <p:sp>
        <p:nvSpPr>
          <p:cNvPr id="5" name="Espaço Reservado para Número de Slide 4"/>
          <p:cNvSpPr>
            <a:spLocks noGrp="1"/>
          </p:cNvSpPr>
          <p:nvPr>
            <p:ph type="sldNum" sz="quarter" idx="12"/>
          </p:nvPr>
        </p:nvSpPr>
        <p:spPr/>
        <p:txBody>
          <a:bodyPr/>
          <a:lstStyle/>
          <a:p>
            <a:fld id="{9FEA71FD-D8D7-4F04-A2C4-35F387B4527C}" type="slidenum">
              <a:rPr lang="pt-BR" smtClean="0"/>
              <a:pPr/>
              <a:t>29</a:t>
            </a:fld>
            <a:endParaRPr lang="pt-B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Situação anterior às emendas constitucionais</a:t>
            </a:r>
            <a:endParaRPr lang="pt-BR" b="1" dirty="0"/>
          </a:p>
        </p:txBody>
      </p:sp>
      <p:sp>
        <p:nvSpPr>
          <p:cNvPr id="3" name="Espaço Reservado para Conteúdo 2"/>
          <p:cNvSpPr>
            <a:spLocks noGrp="1"/>
          </p:cNvSpPr>
          <p:nvPr>
            <p:ph idx="1"/>
          </p:nvPr>
        </p:nvSpPr>
        <p:spPr>
          <a:xfrm>
            <a:off x="1143000" y="1333500"/>
            <a:ext cx="6858000" cy="4381500"/>
          </a:xfrm>
        </p:spPr>
        <p:txBody>
          <a:bodyPr>
            <a:normAutofit fontScale="85000" lnSpcReduction="20000"/>
          </a:bodyPr>
          <a:lstStyle/>
          <a:p>
            <a:r>
              <a:rPr lang="pt-BR" b="1" dirty="0" smtClean="0"/>
              <a:t>Servidor poderia incorporar (agregar) todas a vantagens pecuniárias na sua aposentadoria – de acordo com a lei</a:t>
            </a:r>
          </a:p>
          <a:p>
            <a:r>
              <a:rPr lang="pt-BR" b="1" dirty="0" smtClean="0"/>
              <a:t>Vantagens pecuniárias: diversas modalidades: adicionais, gratificações, horas extraordinárias, jornadas suplementares, diferenças de cargos de chefia, etc.</a:t>
            </a:r>
          </a:p>
          <a:p>
            <a:r>
              <a:rPr lang="pt-BR" b="1" dirty="0" smtClean="0"/>
              <a:t>Aposentadoria (e as pensões) – integralidade</a:t>
            </a:r>
          </a:p>
          <a:p>
            <a:endParaRPr lang="pt-BR" b="1" dirty="0" smtClean="0"/>
          </a:p>
          <a:p>
            <a:r>
              <a:rPr lang="pt-BR" b="1" dirty="0" smtClean="0"/>
              <a:t>Resultado: os proventos e as pensões poderiam ser superiores à remuneração do servidor na atividade</a:t>
            </a:r>
          </a:p>
          <a:p>
            <a:r>
              <a:rPr lang="pt-BR" b="1" dirty="0" smtClean="0"/>
              <a:t>Esse sistema não guarda nenhuma conformidade com regimes fundados no equilíbrio financeiro atuarial e obrigatória </a:t>
            </a:r>
            <a:r>
              <a:rPr lang="pt-BR" b="1" dirty="0" err="1" smtClean="0"/>
              <a:t>contributividade</a:t>
            </a:r>
            <a:endParaRPr lang="pt-BR" b="1" dirty="0" smtClean="0"/>
          </a:p>
          <a:p>
            <a:endParaRPr lang="pt-BR" dirty="0"/>
          </a:p>
          <a:p>
            <a:endParaRPr lang="pt-BR" dirty="0"/>
          </a:p>
        </p:txBody>
      </p:sp>
      <p:sp>
        <p:nvSpPr>
          <p:cNvPr id="5" name="Espaço Reservado para Número de Slide 4"/>
          <p:cNvSpPr>
            <a:spLocks noGrp="1"/>
          </p:cNvSpPr>
          <p:nvPr>
            <p:ph type="sldNum" sz="quarter" idx="12"/>
          </p:nvPr>
        </p:nvSpPr>
        <p:spPr/>
        <p:txBody>
          <a:bodyPr/>
          <a:lstStyle/>
          <a:p>
            <a:fld id="{9FEA71FD-D8D7-4F04-A2C4-35F387B4527C}" type="slidenum">
              <a:rPr lang="pt-BR" smtClean="0"/>
              <a:pPr/>
              <a:t>3</a:t>
            </a:fld>
            <a:endParaRPr lang="pt-BR"/>
          </a:p>
        </p:txBody>
      </p:sp>
    </p:spTree>
    <p:extLst>
      <p:ext uri="{BB962C8B-B14F-4D97-AF65-F5344CB8AC3E}">
        <p14:creationId xmlns:p14="http://schemas.microsoft.com/office/powerpoint/2010/main" val="2575271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smtClean="0"/>
              <a:t>Outro critério para resolver a questão</a:t>
            </a:r>
            <a:endParaRPr lang="pt-BR" b="1" dirty="0"/>
          </a:p>
        </p:txBody>
      </p:sp>
      <p:sp>
        <p:nvSpPr>
          <p:cNvPr id="3" name="Espaço Reservado para Conteúdo 2"/>
          <p:cNvSpPr>
            <a:spLocks noGrp="1"/>
          </p:cNvSpPr>
          <p:nvPr>
            <p:ph idx="1"/>
          </p:nvPr>
        </p:nvSpPr>
        <p:spPr/>
        <p:txBody>
          <a:bodyPr/>
          <a:lstStyle/>
          <a:p>
            <a:endParaRPr lang="pt-BR" dirty="0" smtClean="0"/>
          </a:p>
          <a:p>
            <a:r>
              <a:rPr lang="pt-BR" b="1" dirty="0" smtClean="0"/>
              <a:t>Incorporar, mediante determinado prazo, as parcelas transitórias que sofreram tributação até determinada data e  após excluir as vantagens da base contributiva (corte)</a:t>
            </a:r>
          </a:p>
          <a:p>
            <a:r>
              <a:rPr lang="pt-BR" b="1" dirty="0" smtClean="0"/>
              <a:t>Lembre-se dos aposentados e pensionistas com paridade (recomenda-se estudo atuarial para verificar o impacto ao regime)</a:t>
            </a:r>
            <a:endParaRPr lang="pt-BR" b="1" dirty="0"/>
          </a:p>
        </p:txBody>
      </p:sp>
      <p:sp>
        <p:nvSpPr>
          <p:cNvPr id="4" name="Espaço Reservado para Número de Slide 3"/>
          <p:cNvSpPr>
            <a:spLocks noGrp="1"/>
          </p:cNvSpPr>
          <p:nvPr>
            <p:ph type="sldNum" sz="quarter" idx="12"/>
          </p:nvPr>
        </p:nvSpPr>
        <p:spPr/>
        <p:txBody>
          <a:bodyPr/>
          <a:lstStyle/>
          <a:p>
            <a:fld id="{9FEA71FD-D8D7-4F04-A2C4-35F387B4527C}" type="slidenum">
              <a:rPr lang="pt-BR" smtClean="0"/>
              <a:pPr/>
              <a:t>30</a:t>
            </a:fld>
            <a:endParaRPr lang="pt-B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 mudança da EC 20/98</a:t>
            </a:r>
            <a:endParaRPr lang="pt-BR" b="1" dirty="0"/>
          </a:p>
        </p:txBody>
      </p:sp>
      <p:sp>
        <p:nvSpPr>
          <p:cNvPr id="3" name="Espaço Reservado para Conteúdo 2"/>
          <p:cNvSpPr>
            <a:spLocks noGrp="1"/>
          </p:cNvSpPr>
          <p:nvPr>
            <p:ph idx="1"/>
          </p:nvPr>
        </p:nvSpPr>
        <p:spPr/>
        <p:txBody>
          <a:bodyPr>
            <a:normAutofit fontScale="92500" lnSpcReduction="10000"/>
          </a:bodyPr>
          <a:lstStyle/>
          <a:p>
            <a:endParaRPr lang="pt-BR" dirty="0" smtClean="0"/>
          </a:p>
          <a:p>
            <a:r>
              <a:rPr lang="pt-BR" b="1" dirty="0" smtClean="0"/>
              <a:t>§ 2º do art. 40 - Os </a:t>
            </a:r>
            <a:r>
              <a:rPr lang="pt-BR" b="1" dirty="0"/>
              <a:t>proventos de aposentadoria e as pensões, por ocasião de sua concessão, não poderão exceder a </a:t>
            </a:r>
            <a:r>
              <a:rPr lang="pt-BR" b="1" u="sng" dirty="0">
                <a:solidFill>
                  <a:srgbClr val="FF0000"/>
                </a:solidFill>
              </a:rPr>
              <a:t>remuneração do respectivo servidor, no cargo efetivo </a:t>
            </a:r>
            <a:r>
              <a:rPr lang="pt-BR" b="1" dirty="0">
                <a:solidFill>
                  <a:srgbClr val="FF0000"/>
                </a:solidFill>
              </a:rPr>
              <a:t>em que se deu a aposentadoria ou que serviu de referência para a concessão da pensão</a:t>
            </a:r>
            <a:r>
              <a:rPr lang="pt-BR" b="1" dirty="0" smtClean="0">
                <a:solidFill>
                  <a:srgbClr val="FF0000"/>
                </a:solidFill>
              </a:rPr>
              <a:t>.</a:t>
            </a:r>
          </a:p>
          <a:p>
            <a:r>
              <a:rPr lang="pt-BR" b="1" u="sng" dirty="0" smtClean="0">
                <a:solidFill>
                  <a:srgbClr val="FF0000"/>
                </a:solidFill>
              </a:rPr>
              <a:t>Portanto: remuneração no cargo efetivo constitui o limite dos proventos e das pensões (esses não podem ser superiores) </a:t>
            </a:r>
          </a:p>
          <a:p>
            <a:r>
              <a:rPr lang="pt-BR" b="1" dirty="0" smtClean="0">
                <a:solidFill>
                  <a:srgbClr val="FF0000"/>
                </a:solidFill>
              </a:rPr>
              <a:t> </a:t>
            </a:r>
            <a:endParaRPr lang="pt-BR" sz="3167" b="1" dirty="0">
              <a:solidFill>
                <a:srgbClr val="FF0000"/>
              </a:solidFill>
            </a:endParaRPr>
          </a:p>
        </p:txBody>
      </p:sp>
      <p:sp>
        <p:nvSpPr>
          <p:cNvPr id="5" name="Espaço Reservado para Número de Slide 4"/>
          <p:cNvSpPr>
            <a:spLocks noGrp="1"/>
          </p:cNvSpPr>
          <p:nvPr>
            <p:ph type="sldNum" sz="quarter" idx="12"/>
          </p:nvPr>
        </p:nvSpPr>
        <p:spPr/>
        <p:txBody>
          <a:bodyPr/>
          <a:lstStyle/>
          <a:p>
            <a:fld id="{9FEA71FD-D8D7-4F04-A2C4-35F387B4527C}" type="slidenum">
              <a:rPr lang="pt-BR" smtClean="0"/>
              <a:pPr/>
              <a:t>4</a:t>
            </a:fld>
            <a:endParaRPr lang="pt-BR"/>
          </a:p>
        </p:txBody>
      </p:sp>
    </p:spTree>
    <p:extLst>
      <p:ext uri="{BB962C8B-B14F-4D97-AF65-F5344CB8AC3E}">
        <p14:creationId xmlns:p14="http://schemas.microsoft.com/office/powerpoint/2010/main" val="20534488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smtClean="0"/>
              <a:t>Lei 9.717/98 ( contém normas gerais)</a:t>
            </a:r>
            <a:endParaRPr lang="pt-BR" b="1" dirty="0"/>
          </a:p>
        </p:txBody>
      </p:sp>
      <p:sp>
        <p:nvSpPr>
          <p:cNvPr id="3" name="Espaço Reservado para Conteúdo 2"/>
          <p:cNvSpPr>
            <a:spLocks noGrp="1"/>
          </p:cNvSpPr>
          <p:nvPr>
            <p:ph idx="1"/>
          </p:nvPr>
        </p:nvSpPr>
        <p:spPr>
          <a:xfrm>
            <a:off x="1143000" y="1117307"/>
            <a:ext cx="6858000" cy="4320480"/>
          </a:xfrm>
        </p:spPr>
        <p:txBody>
          <a:bodyPr>
            <a:normAutofit fontScale="85000" lnSpcReduction="10000"/>
          </a:bodyPr>
          <a:lstStyle/>
          <a:p>
            <a:r>
              <a:rPr lang="pt-BR" b="1" dirty="0" smtClean="0"/>
              <a:t> Art. 1º., X: vedação de inclusão nos benefícios, para efeito de percepção destes, de parcelas remuneratórias pagas em decorrência de local de trabalho, de função de confiança ou de cargo em comissão</a:t>
            </a:r>
          </a:p>
          <a:p>
            <a:r>
              <a:rPr lang="pt-BR" b="1" dirty="0" smtClean="0"/>
              <a:t>Parcelas de caráter temporário ou transitório que não integram a remuneração do cargo – estão excluídas da remuneração no cargo efetivo</a:t>
            </a:r>
          </a:p>
          <a:p>
            <a:r>
              <a:rPr lang="pt-BR" b="1" dirty="0" smtClean="0">
                <a:solidFill>
                  <a:srgbClr val="FF0000"/>
                </a:solidFill>
              </a:rPr>
              <a:t>E a legislação que autorizava a incorporação de benefícios </a:t>
            </a:r>
            <a:r>
              <a:rPr lang="pt-BR" sz="3167" b="1" dirty="0">
                <a:solidFill>
                  <a:srgbClr val="FF0000"/>
                </a:solidFill>
              </a:rPr>
              <a:t>para fins de aposentadoria? Deveria ter sido adaptada desde a EC 20/98 </a:t>
            </a:r>
          </a:p>
          <a:p>
            <a:endParaRPr lang="pt-BR" b="1" dirty="0"/>
          </a:p>
          <a:p>
            <a:endParaRPr lang="pt-BR" b="1" dirty="0"/>
          </a:p>
        </p:txBody>
      </p:sp>
      <p:sp>
        <p:nvSpPr>
          <p:cNvPr id="5" name="Espaço Reservado para Número de Slide 4"/>
          <p:cNvSpPr>
            <a:spLocks noGrp="1"/>
          </p:cNvSpPr>
          <p:nvPr>
            <p:ph type="sldNum" sz="quarter" idx="12"/>
          </p:nvPr>
        </p:nvSpPr>
        <p:spPr/>
        <p:txBody>
          <a:bodyPr/>
          <a:lstStyle/>
          <a:p>
            <a:fld id="{9FEA71FD-D8D7-4F04-A2C4-35F387B4527C}" type="slidenum">
              <a:rPr lang="pt-BR" smtClean="0"/>
              <a:pPr/>
              <a:t>5</a:t>
            </a:fld>
            <a:endParaRPr lang="pt-B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Expressões usadas na Constituição Federal</a:t>
            </a:r>
            <a:endParaRPr lang="pt-BR" b="1" dirty="0"/>
          </a:p>
        </p:txBody>
      </p:sp>
      <p:sp>
        <p:nvSpPr>
          <p:cNvPr id="3" name="Espaço Reservado para Conteúdo 2"/>
          <p:cNvSpPr>
            <a:spLocks noGrp="1"/>
          </p:cNvSpPr>
          <p:nvPr>
            <p:ph idx="1"/>
          </p:nvPr>
        </p:nvSpPr>
        <p:spPr/>
        <p:txBody>
          <a:bodyPr>
            <a:normAutofit fontScale="92500" lnSpcReduction="10000"/>
          </a:bodyPr>
          <a:lstStyle/>
          <a:p>
            <a:pPr algn="just">
              <a:defRPr/>
            </a:pPr>
            <a:endParaRPr lang="pt-BR" altLang="pt-BR" sz="1083" dirty="0">
              <a:solidFill>
                <a:srgbClr val="FF0000"/>
              </a:solidFill>
            </a:endParaRPr>
          </a:p>
          <a:p>
            <a:pPr algn="just">
              <a:defRPr/>
            </a:pPr>
            <a:endParaRPr lang="pt-BR" altLang="pt-BR" sz="1083" dirty="0"/>
          </a:p>
          <a:p>
            <a:pPr algn="just">
              <a:defRPr/>
            </a:pPr>
            <a:r>
              <a:rPr lang="pt-BR" altLang="pt-BR" sz="2583" b="1" dirty="0"/>
              <a:t>Vencimento</a:t>
            </a:r>
            <a:r>
              <a:rPr lang="pt-BR" altLang="pt-BR" sz="2583" b="1" dirty="0">
                <a:solidFill>
                  <a:srgbClr val="FF3300"/>
                </a:solidFill>
              </a:rPr>
              <a:t>s</a:t>
            </a:r>
            <a:r>
              <a:rPr lang="pt-BR" altLang="pt-BR" sz="2583" b="1" dirty="0"/>
              <a:t> - retribuição correspondente ao símbolo ou ao nível ou ao padrão fixado em lei acrescido das vantagens pecuniárias fixas:</a:t>
            </a:r>
          </a:p>
          <a:p>
            <a:pPr marL="285739" lvl="1" indent="0" algn="just">
              <a:buNone/>
              <a:defRPr/>
            </a:pPr>
            <a:r>
              <a:rPr lang="pt-BR" altLang="pt-BR" sz="2583" b="1" dirty="0"/>
              <a:t>Termo empregado em vários dispositivos constitucionais (art. 39, § 1º, I, art. 37, X, XI, XII e XV da CF).</a:t>
            </a:r>
          </a:p>
          <a:p>
            <a:pPr algn="just">
              <a:defRPr/>
            </a:pPr>
            <a:endParaRPr lang="pt-BR" altLang="pt-BR" sz="1083" b="1" dirty="0"/>
          </a:p>
          <a:p>
            <a:pPr algn="just">
              <a:defRPr/>
            </a:pPr>
            <a:r>
              <a:rPr lang="pt-BR" altLang="pt-BR" sz="2583" b="1" dirty="0"/>
              <a:t>Vencimento - a retribuição devida ao funcionário pelo efetivo exercício do cargo, emprego ou função (a lei fixa símbolo, nível, ou padrão) - a palavra não é empregada uma só vez na Constituição</a:t>
            </a:r>
            <a:r>
              <a:rPr lang="pt-BR" altLang="pt-BR" sz="2000" b="1" dirty="0"/>
              <a:t>;</a:t>
            </a:r>
          </a:p>
        </p:txBody>
      </p:sp>
      <p:sp>
        <p:nvSpPr>
          <p:cNvPr id="5" name="Espaço Reservado para Número de Slide 4"/>
          <p:cNvSpPr>
            <a:spLocks noGrp="1"/>
          </p:cNvSpPr>
          <p:nvPr>
            <p:ph type="sldNum" sz="quarter" idx="12"/>
          </p:nvPr>
        </p:nvSpPr>
        <p:spPr/>
        <p:txBody>
          <a:bodyPr/>
          <a:lstStyle/>
          <a:p>
            <a:fld id="{9FEA71FD-D8D7-4F04-A2C4-35F387B4527C}" type="slidenum">
              <a:rPr lang="pt-BR" smtClean="0"/>
              <a:pPr/>
              <a:t>6</a:t>
            </a:fld>
            <a:endParaRPr lang="pt-BR"/>
          </a:p>
        </p:txBody>
      </p:sp>
    </p:spTree>
    <p:extLst>
      <p:ext uri="{BB962C8B-B14F-4D97-AF65-F5344CB8AC3E}">
        <p14:creationId xmlns:p14="http://schemas.microsoft.com/office/powerpoint/2010/main" val="36841279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Remuneração</a:t>
            </a:r>
            <a:endParaRPr lang="pt-BR" b="1" dirty="0"/>
          </a:p>
        </p:txBody>
      </p:sp>
      <p:sp>
        <p:nvSpPr>
          <p:cNvPr id="3" name="Espaço Reservado para Conteúdo 2"/>
          <p:cNvSpPr>
            <a:spLocks noGrp="1"/>
          </p:cNvSpPr>
          <p:nvPr>
            <p:ph idx="1"/>
          </p:nvPr>
        </p:nvSpPr>
        <p:spPr/>
        <p:txBody>
          <a:bodyPr/>
          <a:lstStyle/>
          <a:p>
            <a:pPr algn="just"/>
            <a:r>
              <a:rPr lang="pt-BR" altLang="pt-BR" b="1" dirty="0" smtClean="0"/>
              <a:t>Remuneração -Termo utilizado (a partir de EC 19/98 em vários dispositivos do art. 37) para abranger todos os valores, em pecúnia ou não, que o servidor percebe.</a:t>
            </a:r>
          </a:p>
          <a:p>
            <a:pPr algn="just"/>
            <a:endParaRPr lang="pt-BR" altLang="pt-BR" sz="750" b="1" dirty="0"/>
          </a:p>
          <a:p>
            <a:pPr algn="just"/>
            <a:r>
              <a:rPr lang="pt-BR" altLang="pt-BR" b="1" dirty="0" smtClean="0"/>
              <a:t>Envolve, portanto, vencimentos, no plural e mais outras parcelas – todo tipo de remuneração do servidor público.</a:t>
            </a:r>
          </a:p>
          <a:p>
            <a:pPr algn="just"/>
            <a:endParaRPr lang="pt-BR" altLang="pt-BR" sz="750" b="1" dirty="0"/>
          </a:p>
          <a:p>
            <a:pPr algn="just"/>
            <a:endParaRPr lang="pt-BR" altLang="pt-BR" sz="750" b="1" dirty="0"/>
          </a:p>
          <a:p>
            <a:endParaRPr lang="pt-BR" dirty="0"/>
          </a:p>
        </p:txBody>
      </p:sp>
      <p:sp>
        <p:nvSpPr>
          <p:cNvPr id="5" name="Espaço Reservado para Número de Slide 4"/>
          <p:cNvSpPr>
            <a:spLocks noGrp="1"/>
          </p:cNvSpPr>
          <p:nvPr>
            <p:ph type="sldNum" sz="quarter" idx="12"/>
          </p:nvPr>
        </p:nvSpPr>
        <p:spPr/>
        <p:txBody>
          <a:bodyPr/>
          <a:lstStyle/>
          <a:p>
            <a:fld id="{9FEA71FD-D8D7-4F04-A2C4-35F387B4527C}" type="slidenum">
              <a:rPr lang="pt-BR" smtClean="0"/>
              <a:pPr/>
              <a:t>7</a:t>
            </a:fld>
            <a:endParaRPr lang="pt-BR"/>
          </a:p>
        </p:txBody>
      </p:sp>
    </p:spTree>
    <p:extLst>
      <p:ext uri="{BB962C8B-B14F-4D97-AF65-F5344CB8AC3E}">
        <p14:creationId xmlns:p14="http://schemas.microsoft.com/office/powerpoint/2010/main" val="2440387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smtClean="0"/>
              <a:t>Remuneração no cargo efetivo </a:t>
            </a:r>
            <a:endParaRPr lang="pt-BR" b="1" dirty="0"/>
          </a:p>
        </p:txBody>
      </p:sp>
      <p:sp>
        <p:nvSpPr>
          <p:cNvPr id="3" name="Espaço Reservado para Conteúdo 2"/>
          <p:cNvSpPr>
            <a:spLocks noGrp="1"/>
          </p:cNvSpPr>
          <p:nvPr>
            <p:ph idx="1"/>
          </p:nvPr>
        </p:nvSpPr>
        <p:spPr/>
        <p:txBody>
          <a:bodyPr>
            <a:normAutofit/>
          </a:bodyPr>
          <a:lstStyle/>
          <a:p>
            <a:pPr algn="just">
              <a:defRPr/>
            </a:pPr>
            <a:endParaRPr lang="pt-BR" altLang="pt-BR" sz="3333" b="1" dirty="0"/>
          </a:p>
          <a:p>
            <a:pPr algn="just">
              <a:defRPr/>
            </a:pPr>
            <a:r>
              <a:rPr lang="pt-BR" altLang="pt-BR" sz="3333" b="1" dirty="0"/>
              <a:t>Utilizado pela  EC 20/98 e tem estrita correlação com os princípios do art. 40 da CF: equilíbrio financeiro atuarial, </a:t>
            </a:r>
            <a:r>
              <a:rPr lang="pt-BR" altLang="pt-BR" sz="3333" b="1" dirty="0" err="1"/>
              <a:t>contributividade</a:t>
            </a:r>
            <a:r>
              <a:rPr lang="pt-BR" altLang="pt-BR" sz="3333" b="1" dirty="0"/>
              <a:t> obrigatória e solidariedade </a:t>
            </a:r>
            <a:endParaRPr lang="pt-BR" altLang="pt-BR" sz="3333" b="1" dirty="0"/>
          </a:p>
          <a:p>
            <a:pPr algn="just">
              <a:defRPr/>
            </a:pPr>
            <a:endParaRPr lang="pt-BR" altLang="pt-BR" b="1" dirty="0"/>
          </a:p>
          <a:p>
            <a:endParaRPr lang="pt-BR" dirty="0"/>
          </a:p>
        </p:txBody>
      </p:sp>
      <p:sp>
        <p:nvSpPr>
          <p:cNvPr id="5" name="Espaço Reservado para Número de Slide 4"/>
          <p:cNvSpPr>
            <a:spLocks noGrp="1"/>
          </p:cNvSpPr>
          <p:nvPr>
            <p:ph type="sldNum" sz="quarter" idx="12"/>
          </p:nvPr>
        </p:nvSpPr>
        <p:spPr/>
        <p:txBody>
          <a:bodyPr/>
          <a:lstStyle/>
          <a:p>
            <a:fld id="{9FEA71FD-D8D7-4F04-A2C4-35F387B4527C}" type="slidenum">
              <a:rPr lang="pt-BR" smtClean="0"/>
              <a:pPr/>
              <a:t>8</a:t>
            </a:fld>
            <a:endParaRPr lang="pt-BR"/>
          </a:p>
        </p:txBody>
      </p:sp>
    </p:spTree>
    <p:extLst>
      <p:ext uri="{BB962C8B-B14F-4D97-AF65-F5344CB8AC3E}">
        <p14:creationId xmlns:p14="http://schemas.microsoft.com/office/powerpoint/2010/main" val="33172883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smtClean="0"/>
              <a:t>EC 41/2003, EC 47/2005 e EC 70/2012</a:t>
            </a:r>
            <a:endParaRPr lang="pt-BR" b="1" dirty="0"/>
          </a:p>
        </p:txBody>
      </p:sp>
      <p:sp>
        <p:nvSpPr>
          <p:cNvPr id="3" name="Espaço Reservado para Conteúdo 2"/>
          <p:cNvSpPr>
            <a:spLocks noGrp="1"/>
          </p:cNvSpPr>
          <p:nvPr>
            <p:ph idx="1"/>
          </p:nvPr>
        </p:nvSpPr>
        <p:spPr/>
        <p:txBody>
          <a:bodyPr>
            <a:normAutofit/>
          </a:bodyPr>
          <a:lstStyle/>
          <a:p>
            <a:endParaRPr lang="pt-BR" dirty="0" smtClean="0"/>
          </a:p>
          <a:p>
            <a:r>
              <a:rPr lang="pt-BR" b="1" dirty="0" smtClean="0"/>
              <a:t>MANTIDO O § 2º do art. 40: limite dos proventos e pensões é a remuneração no cargo efetivo</a:t>
            </a:r>
          </a:p>
          <a:p>
            <a:r>
              <a:rPr lang="pt-BR" b="1" dirty="0" smtClean="0"/>
              <a:t>Alterou o critério de cálculo das aposentadorias – média das contribuições</a:t>
            </a:r>
          </a:p>
          <a:p>
            <a:r>
              <a:rPr lang="pt-BR" b="1" dirty="0" smtClean="0"/>
              <a:t>MANTIDA a integralidade dos proventos – calculados sobre a remuneração no cargo efetivo</a:t>
            </a:r>
            <a:endParaRPr lang="pt-BR" b="1" dirty="0"/>
          </a:p>
        </p:txBody>
      </p:sp>
      <p:sp>
        <p:nvSpPr>
          <p:cNvPr id="5" name="Espaço Reservado para Número de Slide 4"/>
          <p:cNvSpPr>
            <a:spLocks noGrp="1"/>
          </p:cNvSpPr>
          <p:nvPr>
            <p:ph type="sldNum" sz="quarter" idx="12"/>
          </p:nvPr>
        </p:nvSpPr>
        <p:spPr/>
        <p:txBody>
          <a:bodyPr/>
          <a:lstStyle/>
          <a:p>
            <a:fld id="{9FEA71FD-D8D7-4F04-A2C4-35F387B4527C}" type="slidenum">
              <a:rPr lang="pt-BR" smtClean="0"/>
              <a:pPr/>
              <a:t>9</a:t>
            </a:fld>
            <a:endParaRPr lang="pt-B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442</TotalTime>
  <Words>2400</Words>
  <Application>Microsoft Office PowerPoint</Application>
  <PresentationFormat>Apresentação na tela (16:10)</PresentationFormat>
  <Paragraphs>177</Paragraphs>
  <Slides>30</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30</vt:i4>
      </vt:variant>
    </vt:vector>
  </HeadingPairs>
  <TitlesOfParts>
    <vt:vector size="33" baseType="lpstr">
      <vt:lpstr>Arial</vt:lpstr>
      <vt:lpstr>Calibri</vt:lpstr>
      <vt:lpstr>Tema do Office</vt:lpstr>
      <vt:lpstr>BASE CONTRIBUTIVA E CÁLCULO DE PROVENTOS: Verbas temporárias e incorporações </vt:lpstr>
      <vt:lpstr>Apresentação do PowerPoint</vt:lpstr>
      <vt:lpstr>Situação anterior às emendas constitucionais</vt:lpstr>
      <vt:lpstr>A mudança da EC 20/98</vt:lpstr>
      <vt:lpstr>Lei 9.717/98 ( contém normas gerais)</vt:lpstr>
      <vt:lpstr>Expressões usadas na Constituição Federal</vt:lpstr>
      <vt:lpstr>Remuneração</vt:lpstr>
      <vt:lpstr>Remuneração no cargo efetivo </vt:lpstr>
      <vt:lpstr>EC 41/2003, EC 47/2005 e EC 70/2012</vt:lpstr>
      <vt:lpstr>Autonomia dos entes federativos</vt:lpstr>
      <vt:lpstr>Conceito de remuneração no cargo efetivo</vt:lpstr>
      <vt:lpstr>Conceito da ON 2</vt:lpstr>
      <vt:lpstr>Base contributiva nos RPPS</vt:lpstr>
      <vt:lpstr>Base contributiva nos RPPS</vt:lpstr>
      <vt:lpstr>Posição do Judiciário a respeito da devolução de contribuição previdenciária</vt:lpstr>
      <vt:lpstr>Posição do Judiciário a respeito da devolução de contribuição previdenciária</vt:lpstr>
      <vt:lpstr>Posição do Judiciário a respeito da devolução de contribuição previdenciária</vt:lpstr>
      <vt:lpstr>Posição do Judiciário - STJ</vt:lpstr>
      <vt:lpstr>Posição do STJ</vt:lpstr>
      <vt:lpstr>Posição do STF</vt:lpstr>
      <vt:lpstr>Posição do STF</vt:lpstr>
      <vt:lpstr>Posição do STF</vt:lpstr>
      <vt:lpstr>Base contributiva e a nova redação da Lei 10.887 pela Lei 12.688/2012</vt:lpstr>
      <vt:lpstr>Cautelas a serem observadas pelos RPPS</vt:lpstr>
      <vt:lpstr>Cautelas a serem observadas pelos RPPS</vt:lpstr>
      <vt:lpstr>Cautelas a serem observadas pelos RPPS</vt:lpstr>
      <vt:lpstr>Cautelas a serem observadas pelos RPPS</vt:lpstr>
      <vt:lpstr>Cautelas a serem observadas pelos RPPS</vt:lpstr>
      <vt:lpstr>Exemplos de outros critérios para apuração da remuneração no cargo efetivo por ocasião da aposentadoria</vt:lpstr>
      <vt:lpstr>Outro critério para resolver a questão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Magadar Rosalia C. Briguet</dc:creator>
  <cp:lastModifiedBy>DVSNB-01</cp:lastModifiedBy>
  <cp:revision>60</cp:revision>
  <dcterms:created xsi:type="dcterms:W3CDTF">2015-06-18T22:42:48Z</dcterms:created>
  <dcterms:modified xsi:type="dcterms:W3CDTF">2015-06-19T13:43:38Z</dcterms:modified>
</cp:coreProperties>
</file>